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wmf" ContentType="image/x-wmf"/>
  <Default Extension="rels" ContentType="application/vnd.openxmlformats-package.relationships+xml"/>
  <Default Extension="xml" ContentType="application/xml"/>
  <Override PartName="/ppt/presentation.xml" ContentType="application/vnd.ms-powerpoint.presentation.macroEnabled.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docProps/custom.xml" ContentType="application/vnd.openxmlformats-officedocument.custom-properties+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Default Extension="bin" ContentType="application/vnd.ms-office.vbaProject"/>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25"/>
  </p:notesMasterIdLst>
  <p:handoutMasterIdLst>
    <p:handoutMasterId r:id="rId26"/>
  </p:handoutMasterIdLst>
  <p:sldIdLst>
    <p:sldId id="304" r:id="rId2"/>
    <p:sldId id="262" r:id="rId3"/>
    <p:sldId id="305" r:id="rId4"/>
    <p:sldId id="306" r:id="rId5"/>
    <p:sldId id="307" r:id="rId6"/>
    <p:sldId id="308" r:id="rId7"/>
    <p:sldId id="309" r:id="rId8"/>
    <p:sldId id="310" r:id="rId9"/>
    <p:sldId id="311" r:id="rId10"/>
    <p:sldId id="312" r:id="rId11"/>
    <p:sldId id="315" r:id="rId12"/>
    <p:sldId id="313" r:id="rId13"/>
    <p:sldId id="314" r:id="rId14"/>
    <p:sldId id="322" r:id="rId15"/>
    <p:sldId id="323" r:id="rId16"/>
    <p:sldId id="324" r:id="rId17"/>
    <p:sldId id="325" r:id="rId18"/>
    <p:sldId id="316" r:id="rId19"/>
    <p:sldId id="317" r:id="rId20"/>
    <p:sldId id="318" r:id="rId21"/>
    <p:sldId id="319" r:id="rId22"/>
    <p:sldId id="320" r:id="rId23"/>
    <p:sldId id="321" r:id="rId24"/>
  </p:sldIdLst>
  <p:sldSz cx="9906000" cy="6858000" type="A4"/>
  <p:notesSz cx="6797675" cy="9926638"/>
  <p:defaultTextStyle>
    <a:defPPr>
      <a:defRPr lang="en-US"/>
    </a:defPPr>
    <a:lvl1pPr algn="l" rtl="0" eaLnBrk="0" fontAlgn="base" hangingPunct="0">
      <a:spcBef>
        <a:spcPct val="20000"/>
      </a:spcBef>
      <a:spcAft>
        <a:spcPct val="0"/>
      </a:spcAft>
      <a:buChar char="•"/>
      <a:defRPr sz="2800" kern="1200">
        <a:solidFill>
          <a:schemeClr val="tx1"/>
        </a:solidFill>
        <a:latin typeface="Times New Roman" pitchFamily="18" charset="0"/>
        <a:ea typeface="+mn-ea"/>
        <a:cs typeface="+mn-cs"/>
      </a:defRPr>
    </a:lvl1pPr>
    <a:lvl2pPr marL="457200" algn="l" rtl="0" eaLnBrk="0" fontAlgn="base" hangingPunct="0">
      <a:spcBef>
        <a:spcPct val="20000"/>
      </a:spcBef>
      <a:spcAft>
        <a:spcPct val="0"/>
      </a:spcAft>
      <a:buChar char="•"/>
      <a:defRPr sz="2800" kern="1200">
        <a:solidFill>
          <a:schemeClr val="tx1"/>
        </a:solidFill>
        <a:latin typeface="Times New Roman" pitchFamily="18" charset="0"/>
        <a:ea typeface="+mn-ea"/>
        <a:cs typeface="+mn-cs"/>
      </a:defRPr>
    </a:lvl2pPr>
    <a:lvl3pPr marL="914400" algn="l" rtl="0" eaLnBrk="0" fontAlgn="base" hangingPunct="0">
      <a:spcBef>
        <a:spcPct val="20000"/>
      </a:spcBef>
      <a:spcAft>
        <a:spcPct val="0"/>
      </a:spcAft>
      <a:buChar char="•"/>
      <a:defRPr sz="2800" kern="1200">
        <a:solidFill>
          <a:schemeClr val="tx1"/>
        </a:solidFill>
        <a:latin typeface="Times New Roman" pitchFamily="18" charset="0"/>
        <a:ea typeface="+mn-ea"/>
        <a:cs typeface="+mn-cs"/>
      </a:defRPr>
    </a:lvl3pPr>
    <a:lvl4pPr marL="1371600" algn="l" rtl="0" eaLnBrk="0" fontAlgn="base" hangingPunct="0">
      <a:spcBef>
        <a:spcPct val="20000"/>
      </a:spcBef>
      <a:spcAft>
        <a:spcPct val="0"/>
      </a:spcAft>
      <a:buChar char="•"/>
      <a:defRPr sz="2800" kern="1200">
        <a:solidFill>
          <a:schemeClr val="tx1"/>
        </a:solidFill>
        <a:latin typeface="Times New Roman" pitchFamily="18" charset="0"/>
        <a:ea typeface="+mn-ea"/>
        <a:cs typeface="+mn-cs"/>
      </a:defRPr>
    </a:lvl4pPr>
    <a:lvl5pPr marL="1828800" algn="l" rtl="0" eaLnBrk="0" fontAlgn="base" hangingPunct="0">
      <a:spcBef>
        <a:spcPct val="20000"/>
      </a:spcBef>
      <a:spcAft>
        <a:spcPct val="0"/>
      </a:spcAft>
      <a:buChar char="•"/>
      <a:defRPr sz="2800" kern="1200">
        <a:solidFill>
          <a:schemeClr val="tx1"/>
        </a:solidFill>
        <a:latin typeface="Times New Roman" pitchFamily="18" charset="0"/>
        <a:ea typeface="+mn-ea"/>
        <a:cs typeface="+mn-cs"/>
      </a:defRPr>
    </a:lvl5pPr>
    <a:lvl6pPr marL="2286000" algn="l" defTabSz="914400" rtl="0" eaLnBrk="1" latinLnBrk="0" hangingPunct="1">
      <a:defRPr sz="2800" kern="1200">
        <a:solidFill>
          <a:schemeClr val="tx1"/>
        </a:solidFill>
        <a:latin typeface="Times New Roman" pitchFamily="18" charset="0"/>
        <a:ea typeface="+mn-ea"/>
        <a:cs typeface="+mn-cs"/>
      </a:defRPr>
    </a:lvl6pPr>
    <a:lvl7pPr marL="2743200" algn="l" defTabSz="914400" rtl="0" eaLnBrk="1" latinLnBrk="0" hangingPunct="1">
      <a:defRPr sz="2800" kern="1200">
        <a:solidFill>
          <a:schemeClr val="tx1"/>
        </a:solidFill>
        <a:latin typeface="Times New Roman" pitchFamily="18" charset="0"/>
        <a:ea typeface="+mn-ea"/>
        <a:cs typeface="+mn-cs"/>
      </a:defRPr>
    </a:lvl7pPr>
    <a:lvl8pPr marL="3200400" algn="l" defTabSz="914400" rtl="0" eaLnBrk="1" latinLnBrk="0" hangingPunct="1">
      <a:defRPr sz="2800" kern="1200">
        <a:solidFill>
          <a:schemeClr val="tx1"/>
        </a:solidFill>
        <a:latin typeface="Times New Roman" pitchFamily="18" charset="0"/>
        <a:ea typeface="+mn-ea"/>
        <a:cs typeface="+mn-cs"/>
      </a:defRPr>
    </a:lvl8pPr>
    <a:lvl9pPr marL="3657600" algn="l" defTabSz="914400" rtl="0" eaLnBrk="1" latinLnBrk="0" hangingPunct="1">
      <a:defRPr sz="2800" kern="1200">
        <a:solidFill>
          <a:schemeClr val="tx1"/>
        </a:solidFill>
        <a:latin typeface="Times New Roman" pitchFamily="18"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9" autoAdjust="0"/>
    <p:restoredTop sz="94627" autoAdjust="0"/>
  </p:normalViewPr>
  <p:slideViewPr>
    <p:cSldViewPr snapToGrid="0">
      <p:cViewPr>
        <p:scale>
          <a:sx n="66" d="100"/>
          <a:sy n="66" d="100"/>
        </p:scale>
        <p:origin x="-1254" y="-120"/>
      </p:cViewPr>
      <p:guideLst>
        <p:guide orient="horz" pos="754"/>
        <p:guide pos="312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snapToGrid="0">
      <p:cViewPr varScale="1">
        <p:scale>
          <a:sx n="34" d="100"/>
          <a:sy n="34" d="100"/>
        </p:scale>
        <p:origin x="-1536" y="-84"/>
      </p:cViewPr>
      <p:guideLst>
        <p:guide orient="horz" pos="3127"/>
        <p:guide pos="2142"/>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06/relationships/vbaProject" Target="vbaProject.bin"/><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266" name="Rectangle 2"/>
          <p:cNvSpPr>
            <a:spLocks noGrp="1" noChangeArrowheads="1"/>
          </p:cNvSpPr>
          <p:nvPr>
            <p:ph type="hdr" sz="quarter"/>
          </p:nvPr>
        </p:nvSpPr>
        <p:spPr bwMode="auto">
          <a:xfrm>
            <a:off x="0" y="0"/>
            <a:ext cx="2946400" cy="496888"/>
          </a:xfrm>
          <a:prstGeom prst="rect">
            <a:avLst/>
          </a:prstGeom>
          <a:noFill/>
          <a:ln w="9525">
            <a:noFill/>
            <a:miter lim="800000"/>
            <a:headEnd/>
            <a:tailEnd/>
          </a:ln>
          <a:effectLst/>
        </p:spPr>
        <p:txBody>
          <a:bodyPr vert="horz" wrap="square" lIns="91421" tIns="45711" rIns="91421" bIns="45711" numCol="1" anchor="t" anchorCtr="0" compatLnSpc="1">
            <a:prstTxWarp prst="textNoShape">
              <a:avLst/>
            </a:prstTxWarp>
          </a:bodyPr>
          <a:lstStyle>
            <a:lvl1pPr>
              <a:spcBef>
                <a:spcPct val="0"/>
              </a:spcBef>
              <a:buFontTx/>
              <a:buNone/>
              <a:defRPr sz="1200"/>
            </a:lvl1pPr>
          </a:lstStyle>
          <a:p>
            <a:endParaRPr lang="it-IT"/>
          </a:p>
        </p:txBody>
      </p:sp>
      <p:sp>
        <p:nvSpPr>
          <p:cNvPr id="11267" name="Rectangle 3"/>
          <p:cNvSpPr>
            <a:spLocks noGrp="1" noChangeArrowheads="1"/>
          </p:cNvSpPr>
          <p:nvPr>
            <p:ph type="dt" sz="quarter" idx="1"/>
          </p:nvPr>
        </p:nvSpPr>
        <p:spPr bwMode="auto">
          <a:xfrm>
            <a:off x="3851275" y="0"/>
            <a:ext cx="2946400" cy="496888"/>
          </a:xfrm>
          <a:prstGeom prst="rect">
            <a:avLst/>
          </a:prstGeom>
          <a:noFill/>
          <a:ln w="9525">
            <a:noFill/>
            <a:miter lim="800000"/>
            <a:headEnd/>
            <a:tailEnd/>
          </a:ln>
          <a:effectLst/>
        </p:spPr>
        <p:txBody>
          <a:bodyPr vert="horz" wrap="square" lIns="91421" tIns="45711" rIns="91421" bIns="45711" numCol="1" anchor="t" anchorCtr="0" compatLnSpc="1">
            <a:prstTxWarp prst="textNoShape">
              <a:avLst/>
            </a:prstTxWarp>
          </a:bodyPr>
          <a:lstStyle>
            <a:lvl1pPr algn="r">
              <a:spcBef>
                <a:spcPct val="0"/>
              </a:spcBef>
              <a:buFontTx/>
              <a:buNone/>
              <a:defRPr sz="1200"/>
            </a:lvl1pPr>
          </a:lstStyle>
          <a:p>
            <a:endParaRPr lang="it-IT"/>
          </a:p>
        </p:txBody>
      </p:sp>
      <p:sp>
        <p:nvSpPr>
          <p:cNvPr id="11268" name="Rectangle 4"/>
          <p:cNvSpPr>
            <a:spLocks noGrp="1" noChangeArrowheads="1"/>
          </p:cNvSpPr>
          <p:nvPr>
            <p:ph type="ftr" sz="quarter" idx="2"/>
          </p:nvPr>
        </p:nvSpPr>
        <p:spPr bwMode="auto">
          <a:xfrm>
            <a:off x="0" y="9429750"/>
            <a:ext cx="2946400" cy="496888"/>
          </a:xfrm>
          <a:prstGeom prst="rect">
            <a:avLst/>
          </a:prstGeom>
          <a:noFill/>
          <a:ln w="9525">
            <a:noFill/>
            <a:miter lim="800000"/>
            <a:headEnd/>
            <a:tailEnd/>
          </a:ln>
          <a:effectLst/>
        </p:spPr>
        <p:txBody>
          <a:bodyPr vert="horz" wrap="square" lIns="91421" tIns="45711" rIns="91421" bIns="45711" numCol="1" anchor="b" anchorCtr="0" compatLnSpc="1">
            <a:prstTxWarp prst="textNoShape">
              <a:avLst/>
            </a:prstTxWarp>
          </a:bodyPr>
          <a:lstStyle>
            <a:lvl1pPr>
              <a:spcBef>
                <a:spcPct val="0"/>
              </a:spcBef>
              <a:buFontTx/>
              <a:buNone/>
              <a:defRPr sz="1200"/>
            </a:lvl1pPr>
          </a:lstStyle>
          <a:p>
            <a:endParaRPr lang="it-IT"/>
          </a:p>
        </p:txBody>
      </p:sp>
      <p:sp>
        <p:nvSpPr>
          <p:cNvPr id="11269" name="Rectangle 5"/>
          <p:cNvSpPr>
            <a:spLocks noGrp="1" noChangeArrowheads="1"/>
          </p:cNvSpPr>
          <p:nvPr>
            <p:ph type="sldNum" sz="quarter" idx="3"/>
          </p:nvPr>
        </p:nvSpPr>
        <p:spPr bwMode="auto">
          <a:xfrm>
            <a:off x="3851275" y="9429750"/>
            <a:ext cx="2946400" cy="496888"/>
          </a:xfrm>
          <a:prstGeom prst="rect">
            <a:avLst/>
          </a:prstGeom>
          <a:noFill/>
          <a:ln w="9525">
            <a:noFill/>
            <a:miter lim="800000"/>
            <a:headEnd/>
            <a:tailEnd/>
          </a:ln>
          <a:effectLst/>
        </p:spPr>
        <p:txBody>
          <a:bodyPr vert="horz" wrap="square" lIns="91421" tIns="45711" rIns="91421" bIns="45711" numCol="1" anchor="b" anchorCtr="0" compatLnSpc="1">
            <a:prstTxWarp prst="textNoShape">
              <a:avLst/>
            </a:prstTxWarp>
          </a:bodyPr>
          <a:lstStyle>
            <a:lvl1pPr algn="r">
              <a:spcBef>
                <a:spcPct val="0"/>
              </a:spcBef>
              <a:buFontTx/>
              <a:buNone/>
              <a:defRPr sz="1200"/>
            </a:lvl1pPr>
          </a:lstStyle>
          <a:p>
            <a:fld id="{F72C0DEA-FAA5-4EB4-B2E8-1D97BE1271DE}" type="slidenum">
              <a:rPr lang="it-IT"/>
              <a:pPr/>
              <a:t>‹N›</a:t>
            </a:fld>
            <a:endParaRPr lang="it-IT"/>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8674" name="Rectangle 2"/>
          <p:cNvSpPr>
            <a:spLocks noGrp="1" noChangeArrowheads="1"/>
          </p:cNvSpPr>
          <p:nvPr>
            <p:ph type="hdr" sz="quarter"/>
          </p:nvPr>
        </p:nvSpPr>
        <p:spPr bwMode="auto">
          <a:xfrm>
            <a:off x="0" y="0"/>
            <a:ext cx="2976563" cy="534988"/>
          </a:xfrm>
          <a:prstGeom prst="rect">
            <a:avLst/>
          </a:prstGeom>
          <a:noFill/>
          <a:ln w="9525">
            <a:noFill/>
            <a:miter lim="800000"/>
            <a:headEnd/>
            <a:tailEnd/>
          </a:ln>
          <a:effectLst/>
        </p:spPr>
        <p:txBody>
          <a:bodyPr vert="horz" wrap="square" lIns="91421" tIns="45711" rIns="91421" bIns="45711" numCol="1" anchor="t" anchorCtr="0" compatLnSpc="1">
            <a:prstTxWarp prst="textNoShape">
              <a:avLst/>
            </a:prstTxWarp>
          </a:bodyPr>
          <a:lstStyle>
            <a:lvl1pPr>
              <a:spcBef>
                <a:spcPct val="0"/>
              </a:spcBef>
              <a:buFontTx/>
              <a:buNone/>
              <a:defRPr sz="1200">
                <a:latin typeface="Arial" charset="0"/>
              </a:defRPr>
            </a:lvl1pPr>
          </a:lstStyle>
          <a:p>
            <a:endParaRPr lang="it-IT"/>
          </a:p>
        </p:txBody>
      </p:sp>
      <p:sp>
        <p:nvSpPr>
          <p:cNvPr id="28675" name="Rectangle 3"/>
          <p:cNvSpPr>
            <a:spLocks noGrp="1" noChangeArrowheads="1"/>
          </p:cNvSpPr>
          <p:nvPr>
            <p:ph type="dt" idx="1"/>
          </p:nvPr>
        </p:nvSpPr>
        <p:spPr bwMode="auto">
          <a:xfrm>
            <a:off x="3821113" y="0"/>
            <a:ext cx="2976562" cy="534988"/>
          </a:xfrm>
          <a:prstGeom prst="rect">
            <a:avLst/>
          </a:prstGeom>
          <a:noFill/>
          <a:ln w="9525">
            <a:noFill/>
            <a:miter lim="800000"/>
            <a:headEnd/>
            <a:tailEnd/>
          </a:ln>
          <a:effectLst/>
        </p:spPr>
        <p:txBody>
          <a:bodyPr vert="horz" wrap="square" lIns="91421" tIns="45711" rIns="91421" bIns="45711" numCol="1" anchor="t" anchorCtr="0" compatLnSpc="1">
            <a:prstTxWarp prst="textNoShape">
              <a:avLst/>
            </a:prstTxWarp>
          </a:bodyPr>
          <a:lstStyle>
            <a:lvl1pPr algn="r">
              <a:spcBef>
                <a:spcPct val="0"/>
              </a:spcBef>
              <a:buFontTx/>
              <a:buNone/>
              <a:defRPr sz="1200">
                <a:latin typeface="Arial" charset="0"/>
              </a:defRPr>
            </a:lvl1pPr>
          </a:lstStyle>
          <a:p>
            <a:endParaRPr lang="it-IT"/>
          </a:p>
        </p:txBody>
      </p:sp>
      <p:sp>
        <p:nvSpPr>
          <p:cNvPr id="28676" name="Rectangle 4"/>
          <p:cNvSpPr>
            <a:spLocks noChangeArrowheads="1" noTextEdit="1"/>
          </p:cNvSpPr>
          <p:nvPr>
            <p:ph type="sldImg" idx="2"/>
          </p:nvPr>
        </p:nvSpPr>
        <p:spPr bwMode="auto">
          <a:xfrm>
            <a:off x="700088" y="762000"/>
            <a:ext cx="5405437" cy="3741738"/>
          </a:xfrm>
          <a:prstGeom prst="rect">
            <a:avLst/>
          </a:prstGeom>
          <a:noFill/>
          <a:ln w="9525">
            <a:solidFill>
              <a:srgbClr val="000000"/>
            </a:solidFill>
            <a:miter lim="800000"/>
            <a:headEnd/>
            <a:tailEnd/>
          </a:ln>
          <a:effectLst/>
        </p:spPr>
      </p:sp>
      <p:sp>
        <p:nvSpPr>
          <p:cNvPr id="28677" name="Rectangle 5"/>
          <p:cNvSpPr>
            <a:spLocks noGrp="1" noChangeArrowheads="1"/>
          </p:cNvSpPr>
          <p:nvPr>
            <p:ph type="body" sz="quarter" idx="3"/>
          </p:nvPr>
        </p:nvSpPr>
        <p:spPr bwMode="auto">
          <a:xfrm>
            <a:off x="915988" y="4733925"/>
            <a:ext cx="4965700" cy="4430713"/>
          </a:xfrm>
          <a:prstGeom prst="rect">
            <a:avLst/>
          </a:prstGeom>
          <a:noFill/>
          <a:ln w="9525">
            <a:noFill/>
            <a:miter lim="800000"/>
            <a:headEnd/>
            <a:tailEnd/>
          </a:ln>
          <a:effectLst/>
        </p:spPr>
        <p:txBody>
          <a:bodyPr vert="horz" wrap="square" lIns="91421" tIns="45711" rIns="91421" bIns="45711" numCol="1" anchor="t" anchorCtr="0" compatLnSpc="1">
            <a:prstTxWarp prst="textNoShape">
              <a:avLst/>
            </a:prstTxWarp>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p>
        </p:txBody>
      </p:sp>
      <p:sp>
        <p:nvSpPr>
          <p:cNvPr id="28678" name="Rectangle 6"/>
          <p:cNvSpPr>
            <a:spLocks noGrp="1" noChangeArrowheads="1"/>
          </p:cNvSpPr>
          <p:nvPr>
            <p:ph type="ftr" sz="quarter" idx="4"/>
          </p:nvPr>
        </p:nvSpPr>
        <p:spPr bwMode="auto">
          <a:xfrm>
            <a:off x="0" y="9391650"/>
            <a:ext cx="2976563" cy="534988"/>
          </a:xfrm>
          <a:prstGeom prst="rect">
            <a:avLst/>
          </a:prstGeom>
          <a:noFill/>
          <a:ln w="9525">
            <a:noFill/>
            <a:miter lim="800000"/>
            <a:headEnd/>
            <a:tailEnd/>
          </a:ln>
          <a:effectLst/>
        </p:spPr>
        <p:txBody>
          <a:bodyPr vert="horz" wrap="square" lIns="91421" tIns="45711" rIns="91421" bIns="45711" numCol="1" anchor="b" anchorCtr="0" compatLnSpc="1">
            <a:prstTxWarp prst="textNoShape">
              <a:avLst/>
            </a:prstTxWarp>
          </a:bodyPr>
          <a:lstStyle>
            <a:lvl1pPr>
              <a:spcBef>
                <a:spcPct val="0"/>
              </a:spcBef>
              <a:buFontTx/>
              <a:buNone/>
              <a:defRPr sz="1200">
                <a:latin typeface="Arial" charset="0"/>
              </a:defRPr>
            </a:lvl1pPr>
          </a:lstStyle>
          <a:p>
            <a:endParaRPr lang="it-IT"/>
          </a:p>
        </p:txBody>
      </p:sp>
      <p:sp>
        <p:nvSpPr>
          <p:cNvPr id="28679" name="Rectangle 7"/>
          <p:cNvSpPr>
            <a:spLocks noGrp="1" noChangeArrowheads="1"/>
          </p:cNvSpPr>
          <p:nvPr>
            <p:ph type="sldNum" sz="quarter" idx="5"/>
          </p:nvPr>
        </p:nvSpPr>
        <p:spPr bwMode="auto">
          <a:xfrm>
            <a:off x="3821113" y="9391650"/>
            <a:ext cx="2976562" cy="534988"/>
          </a:xfrm>
          <a:prstGeom prst="rect">
            <a:avLst/>
          </a:prstGeom>
          <a:noFill/>
          <a:ln w="9525">
            <a:noFill/>
            <a:miter lim="800000"/>
            <a:headEnd/>
            <a:tailEnd/>
          </a:ln>
          <a:effectLst/>
        </p:spPr>
        <p:txBody>
          <a:bodyPr vert="horz" wrap="square" lIns="91421" tIns="45711" rIns="91421" bIns="45711" numCol="1" anchor="b" anchorCtr="0" compatLnSpc="1">
            <a:prstTxWarp prst="textNoShape">
              <a:avLst/>
            </a:prstTxWarp>
          </a:bodyPr>
          <a:lstStyle>
            <a:lvl1pPr algn="r">
              <a:spcBef>
                <a:spcPct val="0"/>
              </a:spcBef>
              <a:buFontTx/>
              <a:buNone/>
              <a:defRPr sz="1200">
                <a:latin typeface="Arial" charset="0"/>
              </a:defRPr>
            </a:lvl1pPr>
          </a:lstStyle>
          <a:p>
            <a:fld id="{0F56294C-756F-4759-BD7B-F59391F0D086}" type="slidenum">
              <a:rPr lang="it-IT"/>
              <a:pPr/>
              <a:t>‹N›</a:t>
            </a:fld>
            <a:endParaRPr lang="it-IT"/>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89638BE-638B-4CDD-B3EF-E2AD0813E770}" type="slidenum">
              <a:rPr lang="it-IT"/>
              <a:pPr/>
              <a:t>2</a:t>
            </a:fld>
            <a:endParaRPr lang="it-IT"/>
          </a:p>
        </p:txBody>
      </p:sp>
      <p:sp>
        <p:nvSpPr>
          <p:cNvPr id="130050" name="Rectangle 2"/>
          <p:cNvSpPr>
            <a:spLocks noChangeArrowheads="1" noTextEdit="1"/>
          </p:cNvSpPr>
          <p:nvPr>
            <p:ph type="sldImg"/>
          </p:nvPr>
        </p:nvSpPr>
        <p:spPr>
          <a:ln/>
        </p:spPr>
      </p:sp>
      <p:sp>
        <p:nvSpPr>
          <p:cNvPr id="130051" name="Rectangle 3"/>
          <p:cNvSpPr>
            <a:spLocks noGrp="1" noChangeArrowheads="1"/>
          </p:cNvSpPr>
          <p:nvPr>
            <p:ph type="body" idx="1"/>
          </p:nvPr>
        </p:nvSpPr>
        <p:spPr/>
        <p:txBody>
          <a:bodyPr/>
          <a:lstStyle/>
          <a:p>
            <a:endParaRPr lang="it-IT"/>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C618B95-5C31-4677-95DF-4FC8D3F1974A}" type="slidenum">
              <a:rPr lang="it-IT"/>
              <a:pPr/>
              <a:t>4</a:t>
            </a:fld>
            <a:endParaRPr lang="it-IT"/>
          </a:p>
        </p:txBody>
      </p:sp>
      <p:sp>
        <p:nvSpPr>
          <p:cNvPr id="526338" name="Rectangle 2"/>
          <p:cNvSpPr>
            <a:spLocks noChangeArrowheads="1" noTextEdit="1"/>
          </p:cNvSpPr>
          <p:nvPr>
            <p:ph type="sldImg"/>
          </p:nvPr>
        </p:nvSpPr>
        <p:spPr>
          <a:ln/>
        </p:spPr>
      </p:sp>
      <p:sp>
        <p:nvSpPr>
          <p:cNvPr id="526339" name="Rectangle 3"/>
          <p:cNvSpPr>
            <a:spLocks noGrp="1" noChangeArrowheads="1"/>
          </p:cNvSpPr>
          <p:nvPr>
            <p:ph type="body" idx="1"/>
          </p:nvPr>
        </p:nvSpPr>
        <p:spPr/>
        <p:txBody>
          <a:bodyPr/>
          <a:lstStyle/>
          <a:p>
            <a:r>
              <a:rPr lang="it-IT"/>
              <a:t>In </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742950" y="2130425"/>
            <a:ext cx="8420100" cy="1470025"/>
          </a:xfrm>
        </p:spPr>
        <p:txBody>
          <a:bodyPr/>
          <a:lstStyle/>
          <a:p>
            <a:r>
              <a:rPr lang="en-US"/>
              <a:t>Fare clic per modificare lo stile del titolo</a:t>
            </a:r>
            <a:endParaRPr lang="it-IT"/>
          </a:p>
        </p:txBody>
      </p:sp>
      <p:sp>
        <p:nvSpPr>
          <p:cNvPr id="3" name="Sottotitolo 2"/>
          <p:cNvSpPr>
            <a:spLocks noGrp="1"/>
          </p:cNvSpPr>
          <p:nvPr>
            <p:ph type="subTitle" idx="1"/>
          </p:nvPr>
        </p:nvSpPr>
        <p:spPr>
          <a:xfrm>
            <a:off x="1485900" y="3886200"/>
            <a:ext cx="69342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Fare clic per modificare lo stile del sottotitolo dello schema</a:t>
            </a:r>
            <a:endParaRPr lang="it-IT"/>
          </a:p>
        </p:txBody>
      </p:sp>
      <p:sp>
        <p:nvSpPr>
          <p:cNvPr id="4" name="Segnaposto data 3"/>
          <p:cNvSpPr>
            <a:spLocks noGrp="1"/>
          </p:cNvSpPr>
          <p:nvPr>
            <p:ph type="dt" sz="half" idx="10"/>
          </p:nvPr>
        </p:nvSpPr>
        <p:spPr/>
        <p:txBody>
          <a:bodyPr/>
          <a:lstStyle>
            <a:lvl1pPr>
              <a:defRPr/>
            </a:lvl1pPr>
          </a:lstStyle>
          <a:p>
            <a:endParaRPr lang="en-US"/>
          </a:p>
        </p:txBody>
      </p:sp>
      <p:sp>
        <p:nvSpPr>
          <p:cNvPr id="5" name="Segnaposto piè di pagina 4"/>
          <p:cNvSpPr>
            <a:spLocks noGrp="1"/>
          </p:cNvSpPr>
          <p:nvPr>
            <p:ph type="ftr" sz="quarter" idx="11"/>
          </p:nvPr>
        </p:nvSpPr>
        <p:spPr/>
        <p:txBody>
          <a:bodyPr/>
          <a:lstStyle>
            <a:lvl1pPr>
              <a:defRPr/>
            </a:lvl1pPr>
          </a:lstStyle>
          <a:p>
            <a:endParaRPr lang="en-US"/>
          </a:p>
        </p:txBody>
      </p:sp>
      <p:sp>
        <p:nvSpPr>
          <p:cNvPr id="6" name="Segnaposto numero diapositiva 5"/>
          <p:cNvSpPr>
            <a:spLocks noGrp="1"/>
          </p:cNvSpPr>
          <p:nvPr>
            <p:ph type="sldNum" sz="quarter" idx="12"/>
          </p:nvPr>
        </p:nvSpPr>
        <p:spPr/>
        <p:txBody>
          <a:bodyPr/>
          <a:lstStyle>
            <a:lvl1pPr>
              <a:defRPr/>
            </a:lvl1pPr>
          </a:lstStyle>
          <a:p>
            <a:fld id="{FB4959C1-C24F-4DF3-9CD8-D458A6A7705E}" type="slidenum">
              <a:rPr lang="en-US"/>
              <a:pPr/>
              <a:t>‹N›</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en-US"/>
              <a:t>Fare clic per modificare lo stile del titolo</a:t>
            </a:r>
            <a:endParaRPr lang="it-IT"/>
          </a:p>
        </p:txBody>
      </p:sp>
      <p:sp>
        <p:nvSpPr>
          <p:cNvPr id="3" name="Segnaposto contenuto 2"/>
          <p:cNvSpPr>
            <a:spLocks noGrp="1"/>
          </p:cNvSpPr>
          <p:nvPr>
            <p:ph idx="1"/>
          </p:nvPr>
        </p:nvSpPr>
        <p:spPr/>
        <p:txBody>
          <a:bodyPr/>
          <a:lstStyle/>
          <a:p>
            <a:pPr lvl="0"/>
            <a:r>
              <a:rPr lang="en-US"/>
              <a:t>Fare clic per modificare stili del testo dello schema</a:t>
            </a:r>
          </a:p>
          <a:p>
            <a:pPr lvl="1"/>
            <a:r>
              <a:rPr lang="en-US"/>
              <a:t>Secondo livello</a:t>
            </a:r>
          </a:p>
          <a:p>
            <a:pPr lvl="2"/>
            <a:r>
              <a:rPr lang="en-US"/>
              <a:t>Terzo livello</a:t>
            </a:r>
          </a:p>
          <a:p>
            <a:pPr lvl="3"/>
            <a:r>
              <a:rPr lang="en-US"/>
              <a:t>Quarto livello</a:t>
            </a:r>
          </a:p>
          <a:p>
            <a:pPr lvl="4"/>
            <a:r>
              <a:rPr lang="en-US"/>
              <a:t>Quinto livello</a:t>
            </a:r>
            <a:endParaRPr lang="it-IT"/>
          </a:p>
        </p:txBody>
      </p:sp>
      <p:sp>
        <p:nvSpPr>
          <p:cNvPr id="4" name="Segnaposto data 3"/>
          <p:cNvSpPr>
            <a:spLocks noGrp="1"/>
          </p:cNvSpPr>
          <p:nvPr>
            <p:ph type="dt" sz="half" idx="10"/>
          </p:nvPr>
        </p:nvSpPr>
        <p:spPr/>
        <p:txBody>
          <a:bodyPr/>
          <a:lstStyle>
            <a:lvl1pPr>
              <a:defRPr/>
            </a:lvl1pPr>
          </a:lstStyle>
          <a:p>
            <a:endParaRPr lang="en-US"/>
          </a:p>
        </p:txBody>
      </p:sp>
      <p:sp>
        <p:nvSpPr>
          <p:cNvPr id="5" name="Segnaposto piè di pagina 4"/>
          <p:cNvSpPr>
            <a:spLocks noGrp="1"/>
          </p:cNvSpPr>
          <p:nvPr>
            <p:ph type="ftr" sz="quarter" idx="11"/>
          </p:nvPr>
        </p:nvSpPr>
        <p:spPr/>
        <p:txBody>
          <a:bodyPr/>
          <a:lstStyle>
            <a:lvl1pPr>
              <a:defRPr/>
            </a:lvl1pPr>
          </a:lstStyle>
          <a:p>
            <a:endParaRPr lang="en-US"/>
          </a:p>
        </p:txBody>
      </p:sp>
      <p:sp>
        <p:nvSpPr>
          <p:cNvPr id="6" name="Segnaposto numero diapositiva 5"/>
          <p:cNvSpPr>
            <a:spLocks noGrp="1"/>
          </p:cNvSpPr>
          <p:nvPr>
            <p:ph type="sldNum" sz="quarter" idx="12"/>
          </p:nvPr>
        </p:nvSpPr>
        <p:spPr/>
        <p:txBody>
          <a:bodyPr/>
          <a:lstStyle>
            <a:lvl1pPr>
              <a:defRPr/>
            </a:lvl1pPr>
          </a:lstStyle>
          <a:p>
            <a:fld id="{DFEF5208-C7DF-484D-AD82-5137459F106D}" type="slidenum">
              <a:rPr lang="en-US"/>
              <a:pPr/>
              <a:t>‹N›</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82638" y="4406900"/>
            <a:ext cx="8420100" cy="1362075"/>
          </a:xfrm>
        </p:spPr>
        <p:txBody>
          <a:bodyPr anchor="t"/>
          <a:lstStyle>
            <a:lvl1pPr algn="l">
              <a:defRPr sz="4000" b="1" cap="all"/>
            </a:lvl1pPr>
          </a:lstStyle>
          <a:p>
            <a:r>
              <a:rPr lang="en-US"/>
              <a:t>Fare clic per modificare lo stile del titolo</a:t>
            </a:r>
            <a:endParaRPr lang="it-IT"/>
          </a:p>
        </p:txBody>
      </p:sp>
      <p:sp>
        <p:nvSpPr>
          <p:cNvPr id="3" name="Segnaposto testo 2"/>
          <p:cNvSpPr>
            <a:spLocks noGrp="1"/>
          </p:cNvSpPr>
          <p:nvPr>
            <p:ph type="body" idx="1"/>
          </p:nvPr>
        </p:nvSpPr>
        <p:spPr>
          <a:xfrm>
            <a:off x="782638" y="2906713"/>
            <a:ext cx="84201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Fare clic per modificare stili del testo dello schema</a:t>
            </a:r>
          </a:p>
        </p:txBody>
      </p:sp>
      <p:sp>
        <p:nvSpPr>
          <p:cNvPr id="4" name="Segnaposto data 3"/>
          <p:cNvSpPr>
            <a:spLocks noGrp="1"/>
          </p:cNvSpPr>
          <p:nvPr>
            <p:ph type="dt" sz="half" idx="10"/>
          </p:nvPr>
        </p:nvSpPr>
        <p:spPr/>
        <p:txBody>
          <a:bodyPr/>
          <a:lstStyle>
            <a:lvl1pPr>
              <a:defRPr/>
            </a:lvl1pPr>
          </a:lstStyle>
          <a:p>
            <a:endParaRPr lang="en-US"/>
          </a:p>
        </p:txBody>
      </p:sp>
      <p:sp>
        <p:nvSpPr>
          <p:cNvPr id="5" name="Segnaposto piè di pagina 4"/>
          <p:cNvSpPr>
            <a:spLocks noGrp="1"/>
          </p:cNvSpPr>
          <p:nvPr>
            <p:ph type="ftr" sz="quarter" idx="11"/>
          </p:nvPr>
        </p:nvSpPr>
        <p:spPr/>
        <p:txBody>
          <a:bodyPr/>
          <a:lstStyle>
            <a:lvl1pPr>
              <a:defRPr/>
            </a:lvl1pPr>
          </a:lstStyle>
          <a:p>
            <a:endParaRPr lang="en-US"/>
          </a:p>
        </p:txBody>
      </p:sp>
      <p:sp>
        <p:nvSpPr>
          <p:cNvPr id="6" name="Segnaposto numero diapositiva 5"/>
          <p:cNvSpPr>
            <a:spLocks noGrp="1"/>
          </p:cNvSpPr>
          <p:nvPr>
            <p:ph type="sldNum" sz="quarter" idx="12"/>
          </p:nvPr>
        </p:nvSpPr>
        <p:spPr/>
        <p:txBody>
          <a:bodyPr/>
          <a:lstStyle>
            <a:lvl1pPr>
              <a:defRPr/>
            </a:lvl1pPr>
          </a:lstStyle>
          <a:p>
            <a:fld id="{0D1FB709-DF3E-48CA-B8ED-AE8CA9191CD8}" type="slidenum">
              <a:rPr lang="en-US"/>
              <a:pPr/>
              <a:t>‹N›</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en-US"/>
              <a:t>Fare clic per modificare lo stile del titolo</a:t>
            </a:r>
            <a:endParaRPr lang="it-IT"/>
          </a:p>
        </p:txBody>
      </p:sp>
      <p:sp>
        <p:nvSpPr>
          <p:cNvPr id="3" name="Segnaposto contenuto 2"/>
          <p:cNvSpPr>
            <a:spLocks noGrp="1"/>
          </p:cNvSpPr>
          <p:nvPr>
            <p:ph sz="half" idx="1"/>
          </p:nvPr>
        </p:nvSpPr>
        <p:spPr>
          <a:xfrm>
            <a:off x="990600" y="1981200"/>
            <a:ext cx="4133850" cy="4038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Fare clic per modificare stili del testo dello schema</a:t>
            </a:r>
          </a:p>
          <a:p>
            <a:pPr lvl="1"/>
            <a:r>
              <a:rPr lang="en-US"/>
              <a:t>Secondo livello</a:t>
            </a:r>
          </a:p>
          <a:p>
            <a:pPr lvl="2"/>
            <a:r>
              <a:rPr lang="en-US"/>
              <a:t>Terzo livello</a:t>
            </a:r>
          </a:p>
          <a:p>
            <a:pPr lvl="3"/>
            <a:r>
              <a:rPr lang="en-US"/>
              <a:t>Quarto livello</a:t>
            </a:r>
          </a:p>
          <a:p>
            <a:pPr lvl="4"/>
            <a:r>
              <a:rPr lang="en-US"/>
              <a:t>Quinto livello</a:t>
            </a:r>
            <a:endParaRPr lang="it-IT"/>
          </a:p>
        </p:txBody>
      </p:sp>
      <p:sp>
        <p:nvSpPr>
          <p:cNvPr id="4" name="Segnaposto contenuto 3"/>
          <p:cNvSpPr>
            <a:spLocks noGrp="1"/>
          </p:cNvSpPr>
          <p:nvPr>
            <p:ph sz="half" idx="2"/>
          </p:nvPr>
        </p:nvSpPr>
        <p:spPr>
          <a:xfrm>
            <a:off x="5276850" y="1981200"/>
            <a:ext cx="4133850" cy="4038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Fare clic per modificare stili del testo dello schema</a:t>
            </a:r>
          </a:p>
          <a:p>
            <a:pPr lvl="1"/>
            <a:r>
              <a:rPr lang="en-US"/>
              <a:t>Secondo livello</a:t>
            </a:r>
          </a:p>
          <a:p>
            <a:pPr lvl="2"/>
            <a:r>
              <a:rPr lang="en-US"/>
              <a:t>Terzo livello</a:t>
            </a:r>
          </a:p>
          <a:p>
            <a:pPr lvl="3"/>
            <a:r>
              <a:rPr lang="en-US"/>
              <a:t>Quarto livello</a:t>
            </a:r>
          </a:p>
          <a:p>
            <a:pPr lvl="4"/>
            <a:r>
              <a:rPr lang="en-US"/>
              <a:t>Quinto livello</a:t>
            </a:r>
            <a:endParaRPr lang="it-IT"/>
          </a:p>
        </p:txBody>
      </p:sp>
      <p:sp>
        <p:nvSpPr>
          <p:cNvPr id="5" name="Segnaposto data 4"/>
          <p:cNvSpPr>
            <a:spLocks noGrp="1"/>
          </p:cNvSpPr>
          <p:nvPr>
            <p:ph type="dt" sz="half" idx="10"/>
          </p:nvPr>
        </p:nvSpPr>
        <p:spPr/>
        <p:txBody>
          <a:bodyPr/>
          <a:lstStyle>
            <a:lvl1pPr>
              <a:defRPr/>
            </a:lvl1pPr>
          </a:lstStyle>
          <a:p>
            <a:endParaRPr lang="en-US"/>
          </a:p>
        </p:txBody>
      </p:sp>
      <p:sp>
        <p:nvSpPr>
          <p:cNvPr id="6" name="Segnaposto piè di pagina 5"/>
          <p:cNvSpPr>
            <a:spLocks noGrp="1"/>
          </p:cNvSpPr>
          <p:nvPr>
            <p:ph type="ftr" sz="quarter" idx="11"/>
          </p:nvPr>
        </p:nvSpPr>
        <p:spPr/>
        <p:txBody>
          <a:bodyPr/>
          <a:lstStyle>
            <a:lvl1pPr>
              <a:defRPr/>
            </a:lvl1pPr>
          </a:lstStyle>
          <a:p>
            <a:endParaRPr lang="en-US"/>
          </a:p>
        </p:txBody>
      </p:sp>
      <p:sp>
        <p:nvSpPr>
          <p:cNvPr id="7" name="Segnaposto numero diapositiva 6"/>
          <p:cNvSpPr>
            <a:spLocks noGrp="1"/>
          </p:cNvSpPr>
          <p:nvPr>
            <p:ph type="sldNum" sz="quarter" idx="12"/>
          </p:nvPr>
        </p:nvSpPr>
        <p:spPr/>
        <p:txBody>
          <a:bodyPr/>
          <a:lstStyle>
            <a:lvl1pPr>
              <a:defRPr/>
            </a:lvl1pPr>
          </a:lstStyle>
          <a:p>
            <a:fld id="{306EAC0C-F0F9-4BC9-87D2-3D7109E8C100}" type="slidenum">
              <a:rPr lang="en-US"/>
              <a:pPr/>
              <a:t>‹N›</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495300" y="274638"/>
            <a:ext cx="8915400" cy="1143000"/>
          </a:xfrm>
        </p:spPr>
        <p:txBody>
          <a:bodyPr/>
          <a:lstStyle>
            <a:lvl1pPr>
              <a:defRPr/>
            </a:lvl1pPr>
          </a:lstStyle>
          <a:p>
            <a:r>
              <a:rPr lang="en-US"/>
              <a:t>Fare clic per modificare lo stile del titolo</a:t>
            </a:r>
            <a:endParaRPr lang="it-IT"/>
          </a:p>
        </p:txBody>
      </p:sp>
      <p:sp>
        <p:nvSpPr>
          <p:cNvPr id="3" name="Segnaposto testo 2"/>
          <p:cNvSpPr>
            <a:spLocks noGrp="1"/>
          </p:cNvSpPr>
          <p:nvPr>
            <p:ph type="body" idx="1"/>
          </p:nvPr>
        </p:nvSpPr>
        <p:spPr>
          <a:xfrm>
            <a:off x="495300" y="1535113"/>
            <a:ext cx="437673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Fare clic per modificare stili del testo dello schema</a:t>
            </a:r>
          </a:p>
        </p:txBody>
      </p:sp>
      <p:sp>
        <p:nvSpPr>
          <p:cNvPr id="4" name="Segnaposto contenuto 3"/>
          <p:cNvSpPr>
            <a:spLocks noGrp="1"/>
          </p:cNvSpPr>
          <p:nvPr>
            <p:ph sz="half" idx="2"/>
          </p:nvPr>
        </p:nvSpPr>
        <p:spPr>
          <a:xfrm>
            <a:off x="495300" y="2174875"/>
            <a:ext cx="437673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Fare clic per modificare stili del testo dello schema</a:t>
            </a:r>
          </a:p>
          <a:p>
            <a:pPr lvl="1"/>
            <a:r>
              <a:rPr lang="en-US"/>
              <a:t>Secondo livello</a:t>
            </a:r>
          </a:p>
          <a:p>
            <a:pPr lvl="2"/>
            <a:r>
              <a:rPr lang="en-US"/>
              <a:t>Terzo livello</a:t>
            </a:r>
          </a:p>
          <a:p>
            <a:pPr lvl="3"/>
            <a:r>
              <a:rPr lang="en-US"/>
              <a:t>Quarto livello</a:t>
            </a:r>
          </a:p>
          <a:p>
            <a:pPr lvl="4"/>
            <a:r>
              <a:rPr lang="en-US"/>
              <a:t>Quinto livello</a:t>
            </a:r>
            <a:endParaRPr lang="it-IT"/>
          </a:p>
        </p:txBody>
      </p:sp>
      <p:sp>
        <p:nvSpPr>
          <p:cNvPr id="5" name="Segnaposto testo 4"/>
          <p:cNvSpPr>
            <a:spLocks noGrp="1"/>
          </p:cNvSpPr>
          <p:nvPr>
            <p:ph type="body" sz="quarter" idx="3"/>
          </p:nvPr>
        </p:nvSpPr>
        <p:spPr>
          <a:xfrm>
            <a:off x="5032375" y="1535113"/>
            <a:ext cx="437832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Fare clic per modificare stili del testo dello schema</a:t>
            </a:r>
          </a:p>
        </p:txBody>
      </p:sp>
      <p:sp>
        <p:nvSpPr>
          <p:cNvPr id="6" name="Segnaposto contenuto 5"/>
          <p:cNvSpPr>
            <a:spLocks noGrp="1"/>
          </p:cNvSpPr>
          <p:nvPr>
            <p:ph sz="quarter" idx="4"/>
          </p:nvPr>
        </p:nvSpPr>
        <p:spPr>
          <a:xfrm>
            <a:off x="5032375" y="2174875"/>
            <a:ext cx="437832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Fare clic per modificare stili del testo dello schema</a:t>
            </a:r>
          </a:p>
          <a:p>
            <a:pPr lvl="1"/>
            <a:r>
              <a:rPr lang="en-US"/>
              <a:t>Secondo livello</a:t>
            </a:r>
          </a:p>
          <a:p>
            <a:pPr lvl="2"/>
            <a:r>
              <a:rPr lang="en-US"/>
              <a:t>Terzo livello</a:t>
            </a:r>
          </a:p>
          <a:p>
            <a:pPr lvl="3"/>
            <a:r>
              <a:rPr lang="en-US"/>
              <a:t>Quarto livello</a:t>
            </a:r>
          </a:p>
          <a:p>
            <a:pPr lvl="4"/>
            <a:r>
              <a:rPr lang="en-US"/>
              <a:t>Quinto livello</a:t>
            </a:r>
            <a:endParaRPr lang="it-IT"/>
          </a:p>
        </p:txBody>
      </p:sp>
      <p:sp>
        <p:nvSpPr>
          <p:cNvPr id="7" name="Segnaposto data 6"/>
          <p:cNvSpPr>
            <a:spLocks noGrp="1"/>
          </p:cNvSpPr>
          <p:nvPr>
            <p:ph type="dt" sz="half" idx="10"/>
          </p:nvPr>
        </p:nvSpPr>
        <p:spPr/>
        <p:txBody>
          <a:bodyPr/>
          <a:lstStyle>
            <a:lvl1pPr>
              <a:defRPr/>
            </a:lvl1pPr>
          </a:lstStyle>
          <a:p>
            <a:endParaRPr lang="en-US"/>
          </a:p>
        </p:txBody>
      </p:sp>
      <p:sp>
        <p:nvSpPr>
          <p:cNvPr id="8" name="Segnaposto piè di pagina 7"/>
          <p:cNvSpPr>
            <a:spLocks noGrp="1"/>
          </p:cNvSpPr>
          <p:nvPr>
            <p:ph type="ftr" sz="quarter" idx="11"/>
          </p:nvPr>
        </p:nvSpPr>
        <p:spPr/>
        <p:txBody>
          <a:bodyPr/>
          <a:lstStyle>
            <a:lvl1pPr>
              <a:defRPr/>
            </a:lvl1pPr>
          </a:lstStyle>
          <a:p>
            <a:endParaRPr lang="en-US"/>
          </a:p>
        </p:txBody>
      </p:sp>
      <p:sp>
        <p:nvSpPr>
          <p:cNvPr id="9" name="Segnaposto numero diapositiva 8"/>
          <p:cNvSpPr>
            <a:spLocks noGrp="1"/>
          </p:cNvSpPr>
          <p:nvPr>
            <p:ph type="sldNum" sz="quarter" idx="12"/>
          </p:nvPr>
        </p:nvSpPr>
        <p:spPr/>
        <p:txBody>
          <a:bodyPr/>
          <a:lstStyle>
            <a:lvl1pPr>
              <a:defRPr/>
            </a:lvl1pPr>
          </a:lstStyle>
          <a:p>
            <a:fld id="{2AD6ABED-33D3-402F-9E0C-D125F518355A}" type="slidenum">
              <a:rPr lang="en-US"/>
              <a:pPr/>
              <a:t>‹N›</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en-US"/>
              <a:t>Fare clic per modificare lo stile del titolo</a:t>
            </a:r>
            <a:endParaRPr lang="it-IT"/>
          </a:p>
        </p:txBody>
      </p:sp>
      <p:sp>
        <p:nvSpPr>
          <p:cNvPr id="3" name="Segnaposto data 2"/>
          <p:cNvSpPr>
            <a:spLocks noGrp="1"/>
          </p:cNvSpPr>
          <p:nvPr>
            <p:ph type="dt" sz="half" idx="10"/>
          </p:nvPr>
        </p:nvSpPr>
        <p:spPr/>
        <p:txBody>
          <a:bodyPr/>
          <a:lstStyle>
            <a:lvl1pPr>
              <a:defRPr/>
            </a:lvl1pPr>
          </a:lstStyle>
          <a:p>
            <a:endParaRPr lang="en-US"/>
          </a:p>
        </p:txBody>
      </p:sp>
      <p:sp>
        <p:nvSpPr>
          <p:cNvPr id="4" name="Segnaposto piè di pagina 3"/>
          <p:cNvSpPr>
            <a:spLocks noGrp="1"/>
          </p:cNvSpPr>
          <p:nvPr>
            <p:ph type="ftr" sz="quarter" idx="11"/>
          </p:nvPr>
        </p:nvSpPr>
        <p:spPr/>
        <p:txBody>
          <a:bodyPr/>
          <a:lstStyle>
            <a:lvl1pPr>
              <a:defRPr/>
            </a:lvl1pPr>
          </a:lstStyle>
          <a:p>
            <a:endParaRPr lang="en-US"/>
          </a:p>
        </p:txBody>
      </p:sp>
      <p:sp>
        <p:nvSpPr>
          <p:cNvPr id="5" name="Segnaposto numero diapositiva 4"/>
          <p:cNvSpPr>
            <a:spLocks noGrp="1"/>
          </p:cNvSpPr>
          <p:nvPr>
            <p:ph type="sldNum" sz="quarter" idx="12"/>
          </p:nvPr>
        </p:nvSpPr>
        <p:spPr/>
        <p:txBody>
          <a:bodyPr/>
          <a:lstStyle>
            <a:lvl1pPr>
              <a:defRPr/>
            </a:lvl1pPr>
          </a:lstStyle>
          <a:p>
            <a:fld id="{A2899969-C6EE-411E-9727-61DE52B5A4BC}" type="slidenum">
              <a:rPr lang="en-US"/>
              <a:pPr/>
              <a:t>‹N›</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lvl1pPr>
              <a:defRPr/>
            </a:lvl1pPr>
          </a:lstStyle>
          <a:p>
            <a:endParaRPr lang="en-US"/>
          </a:p>
        </p:txBody>
      </p:sp>
      <p:sp>
        <p:nvSpPr>
          <p:cNvPr id="3" name="Segnaposto piè di pagina 2"/>
          <p:cNvSpPr>
            <a:spLocks noGrp="1"/>
          </p:cNvSpPr>
          <p:nvPr>
            <p:ph type="ftr" sz="quarter" idx="11"/>
          </p:nvPr>
        </p:nvSpPr>
        <p:spPr/>
        <p:txBody>
          <a:bodyPr/>
          <a:lstStyle>
            <a:lvl1pPr>
              <a:defRPr/>
            </a:lvl1pPr>
          </a:lstStyle>
          <a:p>
            <a:endParaRPr lang="en-US"/>
          </a:p>
        </p:txBody>
      </p:sp>
      <p:sp>
        <p:nvSpPr>
          <p:cNvPr id="4" name="Segnaposto numero diapositiva 3"/>
          <p:cNvSpPr>
            <a:spLocks noGrp="1"/>
          </p:cNvSpPr>
          <p:nvPr>
            <p:ph type="sldNum" sz="quarter" idx="12"/>
          </p:nvPr>
        </p:nvSpPr>
        <p:spPr/>
        <p:txBody>
          <a:bodyPr/>
          <a:lstStyle>
            <a:lvl1pPr>
              <a:defRPr/>
            </a:lvl1pPr>
          </a:lstStyle>
          <a:p>
            <a:fld id="{E6478D34-DCA7-494C-8B8D-F8BFE2670DF5}" type="slidenum">
              <a:rPr lang="en-US"/>
              <a:pPr/>
              <a:t>‹N›</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95300" y="273050"/>
            <a:ext cx="3259138" cy="1162050"/>
          </a:xfrm>
        </p:spPr>
        <p:txBody>
          <a:bodyPr anchor="b"/>
          <a:lstStyle>
            <a:lvl1pPr algn="l">
              <a:defRPr sz="2000" b="1"/>
            </a:lvl1pPr>
          </a:lstStyle>
          <a:p>
            <a:r>
              <a:rPr lang="en-US"/>
              <a:t>Fare clic per modificare lo stile del titolo</a:t>
            </a:r>
            <a:endParaRPr lang="it-IT"/>
          </a:p>
        </p:txBody>
      </p:sp>
      <p:sp>
        <p:nvSpPr>
          <p:cNvPr id="3" name="Segnaposto contenuto 2"/>
          <p:cNvSpPr>
            <a:spLocks noGrp="1"/>
          </p:cNvSpPr>
          <p:nvPr>
            <p:ph idx="1"/>
          </p:nvPr>
        </p:nvSpPr>
        <p:spPr>
          <a:xfrm>
            <a:off x="3873500" y="273050"/>
            <a:ext cx="553720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Fare clic per modificare stili del testo dello schema</a:t>
            </a:r>
          </a:p>
          <a:p>
            <a:pPr lvl="1"/>
            <a:r>
              <a:rPr lang="en-US"/>
              <a:t>Secondo livello</a:t>
            </a:r>
          </a:p>
          <a:p>
            <a:pPr lvl="2"/>
            <a:r>
              <a:rPr lang="en-US"/>
              <a:t>Terzo livello</a:t>
            </a:r>
          </a:p>
          <a:p>
            <a:pPr lvl="3"/>
            <a:r>
              <a:rPr lang="en-US"/>
              <a:t>Quarto livello</a:t>
            </a:r>
          </a:p>
          <a:p>
            <a:pPr lvl="4"/>
            <a:r>
              <a:rPr lang="en-US"/>
              <a:t>Quinto livello</a:t>
            </a:r>
            <a:endParaRPr lang="it-IT"/>
          </a:p>
        </p:txBody>
      </p:sp>
      <p:sp>
        <p:nvSpPr>
          <p:cNvPr id="4" name="Segnaposto testo 3"/>
          <p:cNvSpPr>
            <a:spLocks noGrp="1"/>
          </p:cNvSpPr>
          <p:nvPr>
            <p:ph type="body" sz="half" idx="2"/>
          </p:nvPr>
        </p:nvSpPr>
        <p:spPr>
          <a:xfrm>
            <a:off x="495300" y="1435100"/>
            <a:ext cx="3259138"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Fare clic per modificare stili del testo dello schema</a:t>
            </a:r>
          </a:p>
        </p:txBody>
      </p:sp>
      <p:sp>
        <p:nvSpPr>
          <p:cNvPr id="5" name="Segnaposto data 4"/>
          <p:cNvSpPr>
            <a:spLocks noGrp="1"/>
          </p:cNvSpPr>
          <p:nvPr>
            <p:ph type="dt" sz="half" idx="10"/>
          </p:nvPr>
        </p:nvSpPr>
        <p:spPr/>
        <p:txBody>
          <a:bodyPr/>
          <a:lstStyle>
            <a:lvl1pPr>
              <a:defRPr/>
            </a:lvl1pPr>
          </a:lstStyle>
          <a:p>
            <a:endParaRPr lang="en-US"/>
          </a:p>
        </p:txBody>
      </p:sp>
      <p:sp>
        <p:nvSpPr>
          <p:cNvPr id="6" name="Segnaposto piè di pagina 5"/>
          <p:cNvSpPr>
            <a:spLocks noGrp="1"/>
          </p:cNvSpPr>
          <p:nvPr>
            <p:ph type="ftr" sz="quarter" idx="11"/>
          </p:nvPr>
        </p:nvSpPr>
        <p:spPr/>
        <p:txBody>
          <a:bodyPr/>
          <a:lstStyle>
            <a:lvl1pPr>
              <a:defRPr/>
            </a:lvl1pPr>
          </a:lstStyle>
          <a:p>
            <a:endParaRPr lang="en-US"/>
          </a:p>
        </p:txBody>
      </p:sp>
      <p:sp>
        <p:nvSpPr>
          <p:cNvPr id="7" name="Segnaposto numero diapositiva 6"/>
          <p:cNvSpPr>
            <a:spLocks noGrp="1"/>
          </p:cNvSpPr>
          <p:nvPr>
            <p:ph type="sldNum" sz="quarter" idx="12"/>
          </p:nvPr>
        </p:nvSpPr>
        <p:spPr/>
        <p:txBody>
          <a:bodyPr/>
          <a:lstStyle>
            <a:lvl1pPr>
              <a:defRPr/>
            </a:lvl1pPr>
          </a:lstStyle>
          <a:p>
            <a:fld id="{685C7DD4-7A25-46FB-B702-12798CA4DA23}" type="slidenum">
              <a:rPr lang="en-US"/>
              <a:pPr/>
              <a:t>‹N›</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941513" y="4800600"/>
            <a:ext cx="5943600" cy="566738"/>
          </a:xfrm>
        </p:spPr>
        <p:txBody>
          <a:bodyPr anchor="b"/>
          <a:lstStyle>
            <a:lvl1pPr algn="l">
              <a:defRPr sz="2000" b="1"/>
            </a:lvl1pPr>
          </a:lstStyle>
          <a:p>
            <a:r>
              <a:rPr lang="en-US"/>
              <a:t>Fare clic per modificare lo stile del titolo</a:t>
            </a:r>
            <a:endParaRPr lang="it-IT"/>
          </a:p>
        </p:txBody>
      </p:sp>
      <p:sp>
        <p:nvSpPr>
          <p:cNvPr id="3" name="Segnaposto immagine 2"/>
          <p:cNvSpPr>
            <a:spLocks noGrp="1"/>
          </p:cNvSpPr>
          <p:nvPr>
            <p:ph type="pic" idx="1"/>
          </p:nvPr>
        </p:nvSpPr>
        <p:spPr>
          <a:xfrm>
            <a:off x="1941513" y="612775"/>
            <a:ext cx="59436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1941513" y="5367338"/>
            <a:ext cx="59436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Fare clic per modificare stili del testo dello schema</a:t>
            </a:r>
          </a:p>
        </p:txBody>
      </p:sp>
      <p:sp>
        <p:nvSpPr>
          <p:cNvPr id="5" name="Segnaposto data 4"/>
          <p:cNvSpPr>
            <a:spLocks noGrp="1"/>
          </p:cNvSpPr>
          <p:nvPr>
            <p:ph type="dt" sz="half" idx="10"/>
          </p:nvPr>
        </p:nvSpPr>
        <p:spPr/>
        <p:txBody>
          <a:bodyPr/>
          <a:lstStyle>
            <a:lvl1pPr>
              <a:defRPr/>
            </a:lvl1pPr>
          </a:lstStyle>
          <a:p>
            <a:endParaRPr lang="en-US"/>
          </a:p>
        </p:txBody>
      </p:sp>
      <p:sp>
        <p:nvSpPr>
          <p:cNvPr id="6" name="Segnaposto piè di pagina 5"/>
          <p:cNvSpPr>
            <a:spLocks noGrp="1"/>
          </p:cNvSpPr>
          <p:nvPr>
            <p:ph type="ftr" sz="quarter" idx="11"/>
          </p:nvPr>
        </p:nvSpPr>
        <p:spPr/>
        <p:txBody>
          <a:bodyPr/>
          <a:lstStyle>
            <a:lvl1pPr>
              <a:defRPr/>
            </a:lvl1pPr>
          </a:lstStyle>
          <a:p>
            <a:endParaRPr lang="en-US"/>
          </a:p>
        </p:txBody>
      </p:sp>
      <p:sp>
        <p:nvSpPr>
          <p:cNvPr id="7" name="Segnaposto numero diapositiva 6"/>
          <p:cNvSpPr>
            <a:spLocks noGrp="1"/>
          </p:cNvSpPr>
          <p:nvPr>
            <p:ph type="sldNum" sz="quarter" idx="12"/>
          </p:nvPr>
        </p:nvSpPr>
        <p:spPr/>
        <p:txBody>
          <a:bodyPr/>
          <a:lstStyle>
            <a:lvl1pPr>
              <a:defRPr/>
            </a:lvl1pPr>
          </a:lstStyle>
          <a:p>
            <a:fld id="{D0CB53EE-AB88-4DFC-9E6D-B9E61471B474}" type="slidenum">
              <a:rPr lang="en-US"/>
              <a:pPr/>
              <a:t>‹N›</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1_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en-US"/>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en-US"/>
              <a:t>Fare clic per modificare stili del testo dello schema</a:t>
            </a:r>
          </a:p>
          <a:p>
            <a:pPr lvl="1"/>
            <a:r>
              <a:rPr lang="en-US"/>
              <a:t>Secondo livello</a:t>
            </a:r>
          </a:p>
          <a:p>
            <a:pPr lvl="2"/>
            <a:r>
              <a:rPr lang="en-US"/>
              <a:t>Terzo livello</a:t>
            </a:r>
          </a:p>
          <a:p>
            <a:pPr lvl="3"/>
            <a:r>
              <a:rPr lang="en-US"/>
              <a:t>Quarto livello</a:t>
            </a:r>
          </a:p>
          <a:p>
            <a:pPr lvl="4"/>
            <a:r>
              <a:rPr lang="en-US"/>
              <a:t>Quinto livello</a:t>
            </a:r>
            <a:endParaRPr lang="it-IT"/>
          </a:p>
        </p:txBody>
      </p:sp>
      <p:sp>
        <p:nvSpPr>
          <p:cNvPr id="4" name="Segnaposto data 3"/>
          <p:cNvSpPr>
            <a:spLocks noGrp="1"/>
          </p:cNvSpPr>
          <p:nvPr>
            <p:ph type="dt" sz="half" idx="10"/>
          </p:nvPr>
        </p:nvSpPr>
        <p:spPr/>
        <p:txBody>
          <a:bodyPr/>
          <a:lstStyle>
            <a:lvl1pPr>
              <a:defRPr/>
            </a:lvl1pPr>
          </a:lstStyle>
          <a:p>
            <a:endParaRPr lang="en-US"/>
          </a:p>
        </p:txBody>
      </p:sp>
      <p:sp>
        <p:nvSpPr>
          <p:cNvPr id="5" name="Segnaposto piè di pagina 4"/>
          <p:cNvSpPr>
            <a:spLocks noGrp="1"/>
          </p:cNvSpPr>
          <p:nvPr>
            <p:ph type="ftr" sz="quarter" idx="11"/>
          </p:nvPr>
        </p:nvSpPr>
        <p:spPr/>
        <p:txBody>
          <a:bodyPr/>
          <a:lstStyle>
            <a:lvl1pPr>
              <a:defRPr/>
            </a:lvl1pPr>
          </a:lstStyle>
          <a:p>
            <a:endParaRPr lang="en-US"/>
          </a:p>
        </p:txBody>
      </p:sp>
      <p:sp>
        <p:nvSpPr>
          <p:cNvPr id="6" name="Segnaposto numero diapositiva 5"/>
          <p:cNvSpPr>
            <a:spLocks noGrp="1"/>
          </p:cNvSpPr>
          <p:nvPr>
            <p:ph type="sldNum" sz="quarter" idx="12"/>
          </p:nvPr>
        </p:nvSpPr>
        <p:spPr/>
        <p:txBody>
          <a:bodyPr/>
          <a:lstStyle>
            <a:lvl1pPr>
              <a:defRPr/>
            </a:lvl1pPr>
          </a:lstStyle>
          <a:p>
            <a:fld id="{7E82326D-D0D5-428D-A12A-5A81309ADED6}" type="slidenum">
              <a:rPr lang="en-US"/>
              <a:pPr/>
              <a:t>‹N›</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7305675" y="457200"/>
            <a:ext cx="2105025" cy="5562600"/>
          </a:xfrm>
        </p:spPr>
        <p:txBody>
          <a:bodyPr vert="eaVert"/>
          <a:lstStyle/>
          <a:p>
            <a:r>
              <a:rPr lang="en-US"/>
              <a:t>Fare clic per modificare lo stile del titolo</a:t>
            </a:r>
            <a:endParaRPr lang="it-IT"/>
          </a:p>
        </p:txBody>
      </p:sp>
      <p:sp>
        <p:nvSpPr>
          <p:cNvPr id="3" name="Segnaposto testo verticale 2"/>
          <p:cNvSpPr>
            <a:spLocks noGrp="1"/>
          </p:cNvSpPr>
          <p:nvPr>
            <p:ph type="body" orient="vert" idx="1"/>
          </p:nvPr>
        </p:nvSpPr>
        <p:spPr>
          <a:xfrm>
            <a:off x="990600" y="457200"/>
            <a:ext cx="6162675" cy="5562600"/>
          </a:xfrm>
        </p:spPr>
        <p:txBody>
          <a:bodyPr vert="eaVert"/>
          <a:lstStyle/>
          <a:p>
            <a:pPr lvl="0"/>
            <a:r>
              <a:rPr lang="en-US"/>
              <a:t>Fare clic per modificare stili del testo dello schema</a:t>
            </a:r>
          </a:p>
          <a:p>
            <a:pPr lvl="1"/>
            <a:r>
              <a:rPr lang="en-US"/>
              <a:t>Secondo livello</a:t>
            </a:r>
          </a:p>
          <a:p>
            <a:pPr lvl="2"/>
            <a:r>
              <a:rPr lang="en-US"/>
              <a:t>Terzo livello</a:t>
            </a:r>
          </a:p>
          <a:p>
            <a:pPr lvl="3"/>
            <a:r>
              <a:rPr lang="en-US"/>
              <a:t>Quarto livello</a:t>
            </a:r>
          </a:p>
          <a:p>
            <a:pPr lvl="4"/>
            <a:r>
              <a:rPr lang="en-US"/>
              <a:t>Quinto livello</a:t>
            </a:r>
            <a:endParaRPr lang="it-IT"/>
          </a:p>
        </p:txBody>
      </p:sp>
      <p:sp>
        <p:nvSpPr>
          <p:cNvPr id="4" name="Segnaposto data 3"/>
          <p:cNvSpPr>
            <a:spLocks noGrp="1"/>
          </p:cNvSpPr>
          <p:nvPr>
            <p:ph type="dt" sz="half" idx="10"/>
          </p:nvPr>
        </p:nvSpPr>
        <p:spPr/>
        <p:txBody>
          <a:bodyPr/>
          <a:lstStyle>
            <a:lvl1pPr>
              <a:defRPr/>
            </a:lvl1pPr>
          </a:lstStyle>
          <a:p>
            <a:endParaRPr lang="en-US"/>
          </a:p>
        </p:txBody>
      </p:sp>
      <p:sp>
        <p:nvSpPr>
          <p:cNvPr id="5" name="Segnaposto piè di pagina 4"/>
          <p:cNvSpPr>
            <a:spLocks noGrp="1"/>
          </p:cNvSpPr>
          <p:nvPr>
            <p:ph type="ftr" sz="quarter" idx="11"/>
          </p:nvPr>
        </p:nvSpPr>
        <p:spPr/>
        <p:txBody>
          <a:bodyPr/>
          <a:lstStyle>
            <a:lvl1pPr>
              <a:defRPr/>
            </a:lvl1pPr>
          </a:lstStyle>
          <a:p>
            <a:endParaRPr lang="en-US"/>
          </a:p>
        </p:txBody>
      </p:sp>
      <p:sp>
        <p:nvSpPr>
          <p:cNvPr id="6" name="Segnaposto numero diapositiva 5"/>
          <p:cNvSpPr>
            <a:spLocks noGrp="1"/>
          </p:cNvSpPr>
          <p:nvPr>
            <p:ph type="sldNum" sz="quarter" idx="12"/>
          </p:nvPr>
        </p:nvSpPr>
        <p:spPr/>
        <p:txBody>
          <a:bodyPr/>
          <a:lstStyle>
            <a:lvl1pPr>
              <a:defRPr/>
            </a:lvl1pPr>
          </a:lstStyle>
          <a:p>
            <a:fld id="{40833164-8861-4469-A22D-E36CE9D68B95}" type="slidenum">
              <a:rPr lang="en-US"/>
              <a:pPr/>
              <a:t>‹N›</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31" name="Picture 7" descr="Now"/>
          <p:cNvPicPr>
            <a:picLocks noChangeAspect="1" noChangeArrowheads="1"/>
          </p:cNvPicPr>
          <p:nvPr/>
        </p:nvPicPr>
        <p:blipFill>
          <a:blip r:embed="rId13"/>
          <a:srcRect/>
          <a:stretch>
            <a:fillRect/>
          </a:stretch>
        </p:blipFill>
        <p:spPr bwMode="auto">
          <a:xfrm>
            <a:off x="0" y="-1588"/>
            <a:ext cx="9906000" cy="6858001"/>
          </a:xfrm>
          <a:prstGeom prst="rect">
            <a:avLst/>
          </a:prstGeom>
          <a:noFill/>
        </p:spPr>
      </p:pic>
      <p:sp>
        <p:nvSpPr>
          <p:cNvPr id="1026" name="Rectangle 2"/>
          <p:cNvSpPr>
            <a:spLocks noGrp="1" noChangeArrowheads="1"/>
          </p:cNvSpPr>
          <p:nvPr>
            <p:ph type="title"/>
          </p:nvPr>
        </p:nvSpPr>
        <p:spPr bwMode="auto">
          <a:xfrm>
            <a:off x="1238250" y="457200"/>
            <a:ext cx="7594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Fare clic per modificare lo stile del titolo dello schema</a:t>
            </a:r>
          </a:p>
        </p:txBody>
      </p:sp>
      <p:sp>
        <p:nvSpPr>
          <p:cNvPr id="1027" name="Rectangle 3"/>
          <p:cNvSpPr>
            <a:spLocks noGrp="1" noChangeArrowheads="1"/>
          </p:cNvSpPr>
          <p:nvPr>
            <p:ph type="body" idx="1"/>
          </p:nvPr>
        </p:nvSpPr>
        <p:spPr bwMode="auto">
          <a:xfrm>
            <a:off x="990600" y="1981200"/>
            <a:ext cx="8420100" cy="40386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Fare clic per modificare gli stili del testo dello schema</a:t>
            </a:r>
          </a:p>
          <a:p>
            <a:pPr lvl="1"/>
            <a:r>
              <a:rPr lang="en-US" smtClean="0"/>
              <a:t>Secondo livello</a:t>
            </a:r>
          </a:p>
          <a:p>
            <a:pPr lvl="2"/>
            <a:r>
              <a:rPr lang="en-US" smtClean="0"/>
              <a:t>Terzo livello</a:t>
            </a:r>
          </a:p>
          <a:p>
            <a:pPr lvl="3"/>
            <a:r>
              <a:rPr lang="en-US" smtClean="0"/>
              <a:t>Quarto livello</a:t>
            </a:r>
          </a:p>
          <a:p>
            <a:pPr lvl="4"/>
            <a:r>
              <a:rPr lang="en-US" smtClean="0"/>
              <a:t>Quinto livello</a:t>
            </a:r>
          </a:p>
        </p:txBody>
      </p:sp>
      <p:sp>
        <p:nvSpPr>
          <p:cNvPr id="1028" name="Rectangle 4"/>
          <p:cNvSpPr>
            <a:spLocks noGrp="1" noChangeArrowheads="1"/>
          </p:cNvSpPr>
          <p:nvPr>
            <p:ph type="dt" sz="half" idx="2"/>
          </p:nvPr>
        </p:nvSpPr>
        <p:spPr bwMode="auto">
          <a:xfrm>
            <a:off x="990600" y="6248400"/>
            <a:ext cx="206375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spcBef>
                <a:spcPct val="0"/>
              </a:spcBef>
              <a:buFontTx/>
              <a:buNone/>
              <a:defRPr sz="1400"/>
            </a:lvl1pPr>
          </a:lstStyle>
          <a:p>
            <a:endParaRPr lang="en-US"/>
          </a:p>
        </p:txBody>
      </p:sp>
      <p:sp>
        <p:nvSpPr>
          <p:cNvPr id="1029" name="Rectangle 5"/>
          <p:cNvSpPr>
            <a:spLocks noGrp="1" noChangeArrowheads="1"/>
          </p:cNvSpPr>
          <p:nvPr>
            <p:ph type="ftr" sz="quarter" idx="3"/>
          </p:nvPr>
        </p:nvSpPr>
        <p:spPr bwMode="auto">
          <a:xfrm>
            <a:off x="3632200" y="6248400"/>
            <a:ext cx="31369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spcBef>
                <a:spcPct val="0"/>
              </a:spcBef>
              <a:buFontTx/>
              <a:buNone/>
              <a:defRPr sz="1400"/>
            </a:lvl1pPr>
          </a:lstStyle>
          <a:p>
            <a:endParaRPr lang="en-US"/>
          </a:p>
        </p:txBody>
      </p:sp>
      <p:sp>
        <p:nvSpPr>
          <p:cNvPr id="1030" name="Rectangle 6"/>
          <p:cNvSpPr>
            <a:spLocks noGrp="1" noChangeArrowheads="1"/>
          </p:cNvSpPr>
          <p:nvPr>
            <p:ph type="sldNum" sz="quarter" idx="4"/>
          </p:nvPr>
        </p:nvSpPr>
        <p:spPr bwMode="auto">
          <a:xfrm>
            <a:off x="7346950" y="6248400"/>
            <a:ext cx="206375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FontTx/>
              <a:buNone/>
              <a:defRPr sz="1400">
                <a:latin typeface="Helvetica" pitchFamily="34" charset="0"/>
              </a:defRPr>
            </a:lvl1pPr>
          </a:lstStyle>
          <a:p>
            <a:fld id="{F85E16EC-38DE-492E-B859-C7A1A717FECC}" type="slidenum">
              <a:rPr lang="en-US"/>
              <a:pPr/>
              <a:t>‹N›</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rtl="0" eaLnBrk="0" fontAlgn="base" hangingPunct="0">
        <a:spcBef>
          <a:spcPct val="0"/>
        </a:spcBef>
        <a:spcAft>
          <a:spcPct val="0"/>
        </a:spcAft>
        <a:defRPr sz="4800">
          <a:solidFill>
            <a:schemeClr val="tx2"/>
          </a:solidFill>
          <a:latin typeface="+mj-lt"/>
          <a:ea typeface="+mj-ea"/>
          <a:cs typeface="+mj-cs"/>
        </a:defRPr>
      </a:lvl1pPr>
      <a:lvl2pPr algn="ctr" rtl="0" eaLnBrk="0" fontAlgn="base" hangingPunct="0">
        <a:spcBef>
          <a:spcPct val="0"/>
        </a:spcBef>
        <a:spcAft>
          <a:spcPct val="0"/>
        </a:spcAft>
        <a:defRPr sz="4800">
          <a:solidFill>
            <a:schemeClr val="tx2"/>
          </a:solidFill>
          <a:latin typeface="Times New Roman" pitchFamily="18" charset="0"/>
        </a:defRPr>
      </a:lvl2pPr>
      <a:lvl3pPr algn="ctr" rtl="0" eaLnBrk="0" fontAlgn="base" hangingPunct="0">
        <a:spcBef>
          <a:spcPct val="0"/>
        </a:spcBef>
        <a:spcAft>
          <a:spcPct val="0"/>
        </a:spcAft>
        <a:defRPr sz="4800">
          <a:solidFill>
            <a:schemeClr val="tx2"/>
          </a:solidFill>
          <a:latin typeface="Times New Roman" pitchFamily="18" charset="0"/>
        </a:defRPr>
      </a:lvl3pPr>
      <a:lvl4pPr algn="ctr" rtl="0" eaLnBrk="0" fontAlgn="base" hangingPunct="0">
        <a:spcBef>
          <a:spcPct val="0"/>
        </a:spcBef>
        <a:spcAft>
          <a:spcPct val="0"/>
        </a:spcAft>
        <a:defRPr sz="4800">
          <a:solidFill>
            <a:schemeClr val="tx2"/>
          </a:solidFill>
          <a:latin typeface="Times New Roman" pitchFamily="18" charset="0"/>
        </a:defRPr>
      </a:lvl4pPr>
      <a:lvl5pPr algn="ctr" rtl="0" eaLnBrk="0" fontAlgn="base" hangingPunct="0">
        <a:spcBef>
          <a:spcPct val="0"/>
        </a:spcBef>
        <a:spcAft>
          <a:spcPct val="0"/>
        </a:spcAft>
        <a:defRPr sz="4800">
          <a:solidFill>
            <a:schemeClr val="tx2"/>
          </a:solidFill>
          <a:latin typeface="Times New Roman" pitchFamily="18" charset="0"/>
        </a:defRPr>
      </a:lvl5pPr>
      <a:lvl6pPr marL="457200" algn="ctr" rtl="0" eaLnBrk="0" fontAlgn="base" hangingPunct="0">
        <a:spcBef>
          <a:spcPct val="0"/>
        </a:spcBef>
        <a:spcAft>
          <a:spcPct val="0"/>
        </a:spcAft>
        <a:defRPr sz="4800">
          <a:solidFill>
            <a:schemeClr val="tx2"/>
          </a:solidFill>
          <a:latin typeface="Times New Roman" pitchFamily="18" charset="0"/>
        </a:defRPr>
      </a:lvl6pPr>
      <a:lvl7pPr marL="914400" algn="ctr" rtl="0" eaLnBrk="0" fontAlgn="base" hangingPunct="0">
        <a:spcBef>
          <a:spcPct val="0"/>
        </a:spcBef>
        <a:spcAft>
          <a:spcPct val="0"/>
        </a:spcAft>
        <a:defRPr sz="4800">
          <a:solidFill>
            <a:schemeClr val="tx2"/>
          </a:solidFill>
          <a:latin typeface="Times New Roman" pitchFamily="18" charset="0"/>
        </a:defRPr>
      </a:lvl7pPr>
      <a:lvl8pPr marL="1371600" algn="ctr" rtl="0" eaLnBrk="0" fontAlgn="base" hangingPunct="0">
        <a:spcBef>
          <a:spcPct val="0"/>
        </a:spcBef>
        <a:spcAft>
          <a:spcPct val="0"/>
        </a:spcAft>
        <a:defRPr sz="4800">
          <a:solidFill>
            <a:schemeClr val="tx2"/>
          </a:solidFill>
          <a:latin typeface="Times New Roman" pitchFamily="18" charset="0"/>
        </a:defRPr>
      </a:lvl8pPr>
      <a:lvl9pPr marL="1828800" algn="ctr" rtl="0" eaLnBrk="0" fontAlgn="base" hangingPunct="0">
        <a:spcBef>
          <a:spcPct val="0"/>
        </a:spcBef>
        <a:spcAft>
          <a:spcPct val="0"/>
        </a:spcAft>
        <a:defRPr sz="4800">
          <a:solidFill>
            <a:schemeClr val="tx2"/>
          </a:solidFill>
          <a:latin typeface="Times New Roman" pitchFamily="18" charset="0"/>
        </a:defRPr>
      </a:lvl9pPr>
    </p:titleStyle>
    <p:bodyStyle>
      <a:lvl1pPr marL="342900" indent="-342900" algn="l" rtl="0" eaLnBrk="0" fontAlgn="base" hangingPunct="0">
        <a:spcBef>
          <a:spcPct val="20000"/>
        </a:spcBef>
        <a:spcAft>
          <a:spcPct val="0"/>
        </a:spcAft>
        <a:defRPr sz="3600">
          <a:solidFill>
            <a:schemeClr val="tx1"/>
          </a:solidFill>
          <a:latin typeface="+mn-lt"/>
          <a:ea typeface="+mn-ea"/>
          <a:cs typeface="+mn-cs"/>
        </a:defRPr>
      </a:lvl1pPr>
      <a:lvl2pPr marL="742950" indent="-285750" algn="l" rtl="0" eaLnBrk="0" fontAlgn="base" hangingPunct="0">
        <a:spcBef>
          <a:spcPct val="20000"/>
        </a:spcBef>
        <a:spcAft>
          <a:spcPct val="0"/>
        </a:spcAft>
        <a:defRPr sz="3200">
          <a:solidFill>
            <a:schemeClr val="tx1"/>
          </a:solidFill>
          <a:latin typeface="+mn-lt"/>
        </a:defRPr>
      </a:lvl2pPr>
      <a:lvl3pPr marL="1143000" indent="-228600" algn="l" rtl="0" eaLnBrk="0" fontAlgn="base" hangingPunct="0">
        <a:spcBef>
          <a:spcPct val="20000"/>
        </a:spcBef>
        <a:spcAft>
          <a:spcPct val="0"/>
        </a:spcAft>
        <a:defRPr sz="2800">
          <a:solidFill>
            <a:schemeClr val="tx1"/>
          </a:solidFill>
          <a:latin typeface="+mn-lt"/>
        </a:defRPr>
      </a:lvl3pPr>
      <a:lvl4pPr marL="1600200" indent="-228600" algn="l" rtl="0" eaLnBrk="0" fontAlgn="base" hangingPunct="0">
        <a:spcBef>
          <a:spcPct val="20000"/>
        </a:spcBef>
        <a:spcAft>
          <a:spcPct val="0"/>
        </a:spcAft>
        <a:defRPr sz="2400">
          <a:solidFill>
            <a:schemeClr val="tx1"/>
          </a:solidFill>
          <a:latin typeface="+mn-lt"/>
        </a:defRPr>
      </a:lvl4pPr>
      <a:lvl5pPr marL="2057400" indent="-228600" algn="l" rtl="0" eaLnBrk="0" fontAlgn="base" hangingPunct="0">
        <a:spcBef>
          <a:spcPct val="20000"/>
        </a:spcBef>
        <a:spcAft>
          <a:spcPct val="0"/>
        </a:spcAft>
        <a:defRPr sz="2400">
          <a:solidFill>
            <a:schemeClr val="tx1"/>
          </a:solidFill>
          <a:latin typeface="+mn-lt"/>
        </a:defRPr>
      </a:lvl5pPr>
      <a:lvl6pPr marL="2514600" indent="-228600" algn="l" rtl="0" eaLnBrk="0" fontAlgn="base" hangingPunct="0">
        <a:spcBef>
          <a:spcPct val="20000"/>
        </a:spcBef>
        <a:spcAft>
          <a:spcPct val="0"/>
        </a:spcAft>
        <a:defRPr sz="2400">
          <a:solidFill>
            <a:schemeClr val="tx1"/>
          </a:solidFill>
          <a:latin typeface="+mn-lt"/>
        </a:defRPr>
      </a:lvl6pPr>
      <a:lvl7pPr marL="2971800" indent="-228600" algn="l" rtl="0" eaLnBrk="0" fontAlgn="base" hangingPunct="0">
        <a:spcBef>
          <a:spcPct val="20000"/>
        </a:spcBef>
        <a:spcAft>
          <a:spcPct val="0"/>
        </a:spcAft>
        <a:defRPr sz="2400">
          <a:solidFill>
            <a:schemeClr val="tx1"/>
          </a:solidFill>
          <a:latin typeface="+mn-lt"/>
        </a:defRPr>
      </a:lvl7pPr>
      <a:lvl8pPr marL="3429000" indent="-228600" algn="l" rtl="0" eaLnBrk="0" fontAlgn="base" hangingPunct="0">
        <a:spcBef>
          <a:spcPct val="20000"/>
        </a:spcBef>
        <a:spcAft>
          <a:spcPct val="0"/>
        </a:spcAft>
        <a:defRPr sz="2400">
          <a:solidFill>
            <a:schemeClr val="tx1"/>
          </a:solidFill>
          <a:latin typeface="+mn-lt"/>
        </a:defRPr>
      </a:lvl8pPr>
      <a:lvl9pPr marL="3886200" indent="-228600" algn="l" rtl="0" eaLnBrk="0" fontAlgn="base" hangingPunct="0">
        <a:spcBef>
          <a:spcPct val="20000"/>
        </a:spcBef>
        <a:spcAft>
          <a:spcPct val="0"/>
        </a:spcAft>
        <a:defRPr sz="2400">
          <a:solidFill>
            <a:schemeClr val="tx1"/>
          </a:solidFill>
          <a:latin typeface="+mn-lt"/>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egnaposto numero diapositiva 5"/>
          <p:cNvSpPr>
            <a:spLocks noGrp="1"/>
          </p:cNvSpPr>
          <p:nvPr>
            <p:ph type="sldNum" sz="quarter" idx="12"/>
          </p:nvPr>
        </p:nvSpPr>
        <p:spPr/>
        <p:txBody>
          <a:bodyPr/>
          <a:lstStyle/>
          <a:p>
            <a:fld id="{360A8B15-70C6-4418-9EB3-38980EE470CC}" type="slidenum">
              <a:rPr lang="en-US"/>
              <a:pPr/>
              <a:t>1</a:t>
            </a:fld>
            <a:endParaRPr lang="en-US"/>
          </a:p>
        </p:txBody>
      </p:sp>
      <p:pic>
        <p:nvPicPr>
          <p:cNvPr id="215049" name="Picture 9" descr="logo ODCEC verona2"/>
          <p:cNvPicPr>
            <a:picLocks noChangeAspect="1" noChangeArrowheads="1"/>
          </p:cNvPicPr>
          <p:nvPr/>
        </p:nvPicPr>
        <p:blipFill>
          <a:blip r:embed="rId2"/>
          <a:srcRect/>
          <a:stretch>
            <a:fillRect/>
          </a:stretch>
        </p:blipFill>
        <p:spPr bwMode="auto">
          <a:xfrm>
            <a:off x="6824663" y="5921375"/>
            <a:ext cx="1512887" cy="760413"/>
          </a:xfrm>
          <a:prstGeom prst="rect">
            <a:avLst/>
          </a:prstGeom>
          <a:noFill/>
          <a:ln w="9525">
            <a:noFill/>
            <a:miter lim="800000"/>
            <a:headEnd/>
            <a:tailEnd/>
          </a:ln>
        </p:spPr>
      </p:pic>
      <p:sp>
        <p:nvSpPr>
          <p:cNvPr id="215045" name="Rectangle 5"/>
          <p:cNvSpPr>
            <a:spLocks noChangeArrowheads="1"/>
          </p:cNvSpPr>
          <p:nvPr/>
        </p:nvSpPr>
        <p:spPr bwMode="auto">
          <a:xfrm>
            <a:off x="2122488" y="4854575"/>
            <a:ext cx="5599112" cy="287338"/>
          </a:xfrm>
          <a:prstGeom prst="rect">
            <a:avLst/>
          </a:prstGeom>
          <a:noFill/>
          <a:ln w="9525">
            <a:noFill/>
            <a:miter lim="800000"/>
            <a:headEnd/>
            <a:tailEnd/>
          </a:ln>
          <a:effectLst/>
        </p:spPr>
        <p:txBody>
          <a:bodyPr/>
          <a:lstStyle/>
          <a:p>
            <a:pPr algn="ctr">
              <a:buFontTx/>
              <a:buNone/>
            </a:pPr>
            <a:r>
              <a:rPr lang="it-IT" sz="1600">
                <a:latin typeface="Helvetica" pitchFamily="34" charset="0"/>
              </a:rPr>
              <a:t>Verona, June 23</a:t>
            </a:r>
            <a:r>
              <a:rPr lang="it-IT" sz="1600" baseline="30000">
                <a:latin typeface="Helvetica" pitchFamily="34" charset="0"/>
              </a:rPr>
              <a:t>rd</a:t>
            </a:r>
            <a:r>
              <a:rPr lang="it-IT" sz="1600">
                <a:latin typeface="Helvetica" pitchFamily="34" charset="0"/>
              </a:rPr>
              <a:t> 2011</a:t>
            </a:r>
          </a:p>
        </p:txBody>
      </p:sp>
      <p:sp>
        <p:nvSpPr>
          <p:cNvPr id="215047" name="Line 7"/>
          <p:cNvSpPr>
            <a:spLocks noChangeShapeType="1"/>
          </p:cNvSpPr>
          <p:nvPr/>
        </p:nvSpPr>
        <p:spPr bwMode="auto">
          <a:xfrm>
            <a:off x="776288" y="5734050"/>
            <a:ext cx="8318500" cy="0"/>
          </a:xfrm>
          <a:prstGeom prst="line">
            <a:avLst/>
          </a:prstGeom>
          <a:noFill/>
          <a:ln w="9525">
            <a:solidFill>
              <a:schemeClr val="tx1"/>
            </a:solidFill>
            <a:round/>
            <a:headEnd/>
            <a:tailEnd/>
          </a:ln>
          <a:effectLst/>
        </p:spPr>
        <p:txBody>
          <a:bodyPr/>
          <a:lstStyle/>
          <a:p>
            <a:endParaRPr lang="it-IT"/>
          </a:p>
        </p:txBody>
      </p:sp>
      <p:sp>
        <p:nvSpPr>
          <p:cNvPr id="215048" name="Rectangle 8"/>
          <p:cNvSpPr>
            <a:spLocks noChangeArrowheads="1"/>
          </p:cNvSpPr>
          <p:nvPr/>
        </p:nvSpPr>
        <p:spPr bwMode="auto">
          <a:xfrm>
            <a:off x="2133600" y="6049963"/>
            <a:ext cx="5599113" cy="287337"/>
          </a:xfrm>
          <a:prstGeom prst="rect">
            <a:avLst/>
          </a:prstGeom>
          <a:noFill/>
          <a:ln w="9525">
            <a:noFill/>
            <a:miter lim="800000"/>
            <a:headEnd/>
            <a:tailEnd/>
          </a:ln>
          <a:effectLst/>
        </p:spPr>
        <p:txBody>
          <a:bodyPr/>
          <a:lstStyle/>
          <a:p>
            <a:pPr algn="ctr">
              <a:buFontTx/>
              <a:buNone/>
            </a:pPr>
            <a:r>
              <a:rPr lang="it-IT" sz="1600">
                <a:latin typeface="Helvetica" pitchFamily="34" charset="0"/>
              </a:rPr>
              <a:t>Dr. Marco Rubini</a:t>
            </a:r>
          </a:p>
        </p:txBody>
      </p:sp>
      <p:sp>
        <p:nvSpPr>
          <p:cNvPr id="215050" name="Rectangle 10"/>
          <p:cNvSpPr>
            <a:spLocks noChangeArrowheads="1"/>
          </p:cNvSpPr>
          <p:nvPr/>
        </p:nvSpPr>
        <p:spPr bwMode="auto">
          <a:xfrm>
            <a:off x="1123950" y="2003425"/>
            <a:ext cx="7632700" cy="2317750"/>
          </a:xfrm>
          <a:prstGeom prst="rect">
            <a:avLst/>
          </a:prstGeom>
          <a:noFill/>
          <a:ln w="9525">
            <a:noFill/>
            <a:miter lim="800000"/>
            <a:headEnd/>
            <a:tailEnd/>
          </a:ln>
          <a:effectLst/>
        </p:spPr>
        <p:txBody>
          <a:bodyPr anchor="ctr"/>
          <a:lstStyle/>
          <a:p>
            <a:pPr algn="ctr">
              <a:spcBef>
                <a:spcPct val="0"/>
              </a:spcBef>
              <a:buFontTx/>
              <a:buNone/>
            </a:pPr>
            <a:r>
              <a:rPr lang="en-US" sz="3600" b="1">
                <a:solidFill>
                  <a:schemeClr val="tx2"/>
                </a:solidFill>
                <a:latin typeface="Arial" charset="0"/>
              </a:rPr>
              <a:t>Foreign investment structuring</a:t>
            </a:r>
          </a:p>
          <a:p>
            <a:pPr algn="ctr">
              <a:spcBef>
                <a:spcPct val="0"/>
              </a:spcBef>
              <a:buFontTx/>
              <a:buNone/>
            </a:pPr>
            <a:r>
              <a:rPr lang="en-US" sz="3600" b="1">
                <a:solidFill>
                  <a:schemeClr val="tx2"/>
                </a:solidFill>
                <a:latin typeface="Arial" charset="0"/>
              </a:rPr>
              <a:t>B.I.T. and tax planning</a:t>
            </a:r>
          </a:p>
          <a:p>
            <a:pPr algn="ctr">
              <a:spcBef>
                <a:spcPct val="0"/>
              </a:spcBef>
              <a:buFontTx/>
              <a:buNone/>
            </a:pPr>
            <a:r>
              <a:rPr lang="en-US" sz="3600" b="1">
                <a:solidFill>
                  <a:schemeClr val="tx2"/>
                </a:solidFill>
                <a:latin typeface="Arial" charset="0"/>
              </a:rPr>
              <a:t>Evaluation of damages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egnaposto numero diapositiva 3"/>
          <p:cNvSpPr>
            <a:spLocks noGrp="1"/>
          </p:cNvSpPr>
          <p:nvPr>
            <p:ph type="sldNum" sz="quarter" idx="12"/>
          </p:nvPr>
        </p:nvSpPr>
        <p:spPr/>
        <p:txBody>
          <a:bodyPr/>
          <a:lstStyle/>
          <a:p>
            <a:fld id="{A1A0280A-5A09-405F-B209-E65325F92F68}" type="slidenum">
              <a:rPr lang="en-US"/>
              <a:pPr/>
              <a:t>2</a:t>
            </a:fld>
            <a:endParaRPr lang="en-US"/>
          </a:p>
        </p:txBody>
      </p:sp>
      <p:sp>
        <p:nvSpPr>
          <p:cNvPr id="42012" name="Rectangle 28"/>
          <p:cNvSpPr>
            <a:spLocks noChangeArrowheads="1"/>
          </p:cNvSpPr>
          <p:nvPr/>
        </p:nvSpPr>
        <p:spPr bwMode="auto">
          <a:xfrm>
            <a:off x="1238250" y="333375"/>
            <a:ext cx="7429500" cy="838200"/>
          </a:xfrm>
          <a:prstGeom prst="rect">
            <a:avLst/>
          </a:prstGeom>
          <a:noFill/>
          <a:ln w="9525">
            <a:noFill/>
            <a:miter lim="800000"/>
            <a:headEnd/>
            <a:tailEnd/>
          </a:ln>
          <a:effectLst/>
        </p:spPr>
        <p:txBody>
          <a:bodyPr anchor="ctr"/>
          <a:lstStyle/>
          <a:p>
            <a:pPr algn="ctr">
              <a:spcBef>
                <a:spcPct val="0"/>
              </a:spcBef>
              <a:buFontTx/>
              <a:buNone/>
            </a:pPr>
            <a:r>
              <a:rPr lang="en-US" sz="3200" b="1">
                <a:solidFill>
                  <a:schemeClr val="tx2"/>
                </a:solidFill>
                <a:latin typeface="Arial" charset="0"/>
              </a:rPr>
              <a:t>Table of contents</a:t>
            </a:r>
          </a:p>
        </p:txBody>
      </p:sp>
      <p:sp>
        <p:nvSpPr>
          <p:cNvPr id="42047" name="Rectangle 63"/>
          <p:cNvSpPr>
            <a:spLocks noChangeArrowheads="1"/>
          </p:cNvSpPr>
          <p:nvPr/>
        </p:nvSpPr>
        <p:spPr bwMode="auto">
          <a:xfrm>
            <a:off x="1038225" y="1582738"/>
            <a:ext cx="7772400" cy="3886200"/>
          </a:xfrm>
          <a:prstGeom prst="rect">
            <a:avLst/>
          </a:prstGeom>
          <a:noFill/>
          <a:ln w="9525">
            <a:noFill/>
            <a:miter lim="800000"/>
            <a:headEnd/>
            <a:tailEnd/>
          </a:ln>
          <a:effectLst/>
        </p:spPr>
        <p:txBody>
          <a:bodyPr/>
          <a:lstStyle/>
          <a:p>
            <a:pPr marL="187325" indent="-187325"/>
            <a:r>
              <a:rPr lang="en-US" sz="2200" b="1">
                <a:latin typeface="Arial" charset="0"/>
              </a:rPr>
              <a:t>Case 1: an Italian corporation (legal entity) would like to invest in Israel.</a:t>
            </a:r>
          </a:p>
          <a:p>
            <a:pPr marL="571500" lvl="1" indent="-193675"/>
            <a:r>
              <a:rPr lang="en-US" sz="2200" b="1">
                <a:latin typeface="Arial" charset="0"/>
              </a:rPr>
              <a:t>Investment structuring and B.I.T</a:t>
            </a:r>
          </a:p>
          <a:p>
            <a:pPr marL="571500" lvl="1" indent="-193675"/>
            <a:r>
              <a:rPr lang="en-US" sz="2200" b="1">
                <a:latin typeface="Arial" charset="0"/>
              </a:rPr>
              <a:t>Tax planning issues in white list countries</a:t>
            </a:r>
          </a:p>
          <a:p>
            <a:pPr marL="571500" lvl="1" indent="-193675"/>
            <a:endParaRPr lang="en-US" sz="1000" b="1">
              <a:latin typeface="Arial" charset="0"/>
            </a:endParaRPr>
          </a:p>
          <a:p>
            <a:pPr marL="187325" indent="-187325"/>
            <a:r>
              <a:rPr lang="en-US" sz="2200" b="1">
                <a:latin typeface="Arial" charset="0"/>
              </a:rPr>
              <a:t>Case 2: an Italian corporation (legal entity) would like to invest in Singapore.</a:t>
            </a:r>
          </a:p>
          <a:p>
            <a:pPr marL="571500" lvl="1" indent="-193675"/>
            <a:r>
              <a:rPr lang="en-US" sz="2200" b="1">
                <a:latin typeface="Arial" charset="0"/>
              </a:rPr>
              <a:t>Investment structuring and B.I.T</a:t>
            </a:r>
          </a:p>
          <a:p>
            <a:pPr marL="571500" lvl="1" indent="-193675"/>
            <a:r>
              <a:rPr lang="en-US" sz="2200" b="1">
                <a:latin typeface="Arial" charset="0"/>
              </a:rPr>
              <a:t>Tax planning issues in black list countries.</a:t>
            </a:r>
          </a:p>
          <a:p>
            <a:pPr marL="187325" indent="-187325"/>
            <a:endParaRPr lang="en-US" sz="1000" b="1">
              <a:latin typeface="Arial" charset="0"/>
            </a:endParaRPr>
          </a:p>
          <a:p>
            <a:pPr marL="187325" indent="-187325"/>
            <a:r>
              <a:rPr lang="en-US" sz="2200" b="1">
                <a:latin typeface="Arial" charset="0"/>
              </a:rPr>
              <a:t>Evaluation of damages.</a:t>
            </a:r>
          </a:p>
        </p:txBody>
      </p:sp>
      <p:pic>
        <p:nvPicPr>
          <p:cNvPr id="42050" name="Picture 66" descr="logo ODCEC verona2"/>
          <p:cNvPicPr>
            <a:picLocks noChangeAspect="1" noChangeArrowheads="1"/>
          </p:cNvPicPr>
          <p:nvPr/>
        </p:nvPicPr>
        <p:blipFill>
          <a:blip r:embed="rId3"/>
          <a:srcRect/>
          <a:stretch>
            <a:fillRect/>
          </a:stretch>
        </p:blipFill>
        <p:spPr bwMode="auto">
          <a:xfrm>
            <a:off x="6824663" y="5907088"/>
            <a:ext cx="1512887" cy="760412"/>
          </a:xfrm>
          <a:prstGeom prst="rect">
            <a:avLst/>
          </a:prstGeom>
          <a:noFill/>
          <a:ln w="9525">
            <a:noFill/>
            <a:miter lim="800000"/>
            <a:headEnd/>
            <a:tailEnd/>
          </a:ln>
        </p:spPr>
      </p:pic>
      <p:sp>
        <p:nvSpPr>
          <p:cNvPr id="42051" name="Line 67"/>
          <p:cNvSpPr>
            <a:spLocks noChangeShapeType="1"/>
          </p:cNvSpPr>
          <p:nvPr/>
        </p:nvSpPr>
        <p:spPr bwMode="auto">
          <a:xfrm>
            <a:off x="776288" y="5734050"/>
            <a:ext cx="8318500" cy="0"/>
          </a:xfrm>
          <a:prstGeom prst="line">
            <a:avLst/>
          </a:prstGeom>
          <a:noFill/>
          <a:ln w="9525">
            <a:solidFill>
              <a:schemeClr val="tx1"/>
            </a:solidFill>
            <a:round/>
            <a:headEnd/>
            <a:tailEnd/>
          </a:ln>
          <a:effectLst/>
        </p:spPr>
        <p:txBody>
          <a:bodyPr/>
          <a:lstStyle/>
          <a:p>
            <a:endParaRPr lang="it-IT"/>
          </a:p>
        </p:txBody>
      </p:sp>
      <p:sp>
        <p:nvSpPr>
          <p:cNvPr id="42052" name="Rectangle 68"/>
          <p:cNvSpPr>
            <a:spLocks noChangeArrowheads="1"/>
          </p:cNvSpPr>
          <p:nvPr/>
        </p:nvSpPr>
        <p:spPr bwMode="auto">
          <a:xfrm>
            <a:off x="2133600" y="6049963"/>
            <a:ext cx="5599113" cy="287337"/>
          </a:xfrm>
          <a:prstGeom prst="rect">
            <a:avLst/>
          </a:prstGeom>
          <a:noFill/>
          <a:ln w="9525">
            <a:noFill/>
            <a:miter lim="800000"/>
            <a:headEnd/>
            <a:tailEnd/>
          </a:ln>
          <a:effectLst/>
        </p:spPr>
        <p:txBody>
          <a:bodyPr/>
          <a:lstStyle/>
          <a:p>
            <a:pPr algn="ctr">
              <a:buFontTx/>
              <a:buNone/>
            </a:pPr>
            <a:r>
              <a:rPr lang="it-IT" sz="1600">
                <a:latin typeface="Helvetica" pitchFamily="34" charset="0"/>
              </a:rPr>
              <a:t>Dr. Marco Rubini</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egnaposto numero diapositiva 5"/>
          <p:cNvSpPr>
            <a:spLocks noGrp="1"/>
          </p:cNvSpPr>
          <p:nvPr>
            <p:ph type="sldNum" sz="quarter" idx="12"/>
          </p:nvPr>
        </p:nvSpPr>
        <p:spPr/>
        <p:txBody>
          <a:bodyPr/>
          <a:lstStyle/>
          <a:p>
            <a:fld id="{6F5221A3-1C1C-4A10-9642-A35A1B777F7E}" type="slidenum">
              <a:rPr lang="en-US"/>
              <a:pPr/>
              <a:t>3</a:t>
            </a:fld>
            <a:endParaRPr lang="en-US"/>
          </a:p>
        </p:txBody>
      </p:sp>
      <p:pic>
        <p:nvPicPr>
          <p:cNvPr id="502788" name="Picture 4" descr="logo ODCEC verona2"/>
          <p:cNvPicPr>
            <a:picLocks noChangeAspect="1" noChangeArrowheads="1"/>
          </p:cNvPicPr>
          <p:nvPr/>
        </p:nvPicPr>
        <p:blipFill>
          <a:blip r:embed="rId2"/>
          <a:srcRect/>
          <a:stretch>
            <a:fillRect/>
          </a:stretch>
        </p:blipFill>
        <p:spPr bwMode="auto">
          <a:xfrm>
            <a:off x="6824663" y="5907088"/>
            <a:ext cx="1512887" cy="760412"/>
          </a:xfrm>
          <a:prstGeom prst="rect">
            <a:avLst/>
          </a:prstGeom>
          <a:noFill/>
          <a:ln w="9525">
            <a:noFill/>
            <a:miter lim="800000"/>
            <a:headEnd/>
            <a:tailEnd/>
          </a:ln>
        </p:spPr>
      </p:pic>
      <p:sp>
        <p:nvSpPr>
          <p:cNvPr id="502791" name="Rectangle 7"/>
          <p:cNvSpPr>
            <a:spLocks noChangeArrowheads="1"/>
          </p:cNvSpPr>
          <p:nvPr/>
        </p:nvSpPr>
        <p:spPr bwMode="auto">
          <a:xfrm>
            <a:off x="1238250" y="333375"/>
            <a:ext cx="7429500" cy="838200"/>
          </a:xfrm>
          <a:prstGeom prst="rect">
            <a:avLst/>
          </a:prstGeom>
          <a:noFill/>
          <a:ln w="9525">
            <a:noFill/>
            <a:miter lim="800000"/>
            <a:headEnd/>
            <a:tailEnd/>
          </a:ln>
          <a:effectLst/>
        </p:spPr>
        <p:txBody>
          <a:bodyPr anchor="ctr"/>
          <a:lstStyle/>
          <a:p>
            <a:pPr algn="ctr">
              <a:spcBef>
                <a:spcPct val="0"/>
              </a:spcBef>
              <a:buFontTx/>
              <a:buNone/>
            </a:pPr>
            <a:r>
              <a:rPr lang="en-US" sz="3200" b="1">
                <a:solidFill>
                  <a:schemeClr val="tx2"/>
                </a:solidFill>
                <a:latin typeface="Arial" charset="0"/>
              </a:rPr>
              <a:t>Case 1. structuring</a:t>
            </a:r>
          </a:p>
        </p:txBody>
      </p:sp>
      <p:sp>
        <p:nvSpPr>
          <p:cNvPr id="502792" name="Rectangle 8"/>
          <p:cNvSpPr>
            <a:spLocks noChangeArrowheads="1"/>
          </p:cNvSpPr>
          <p:nvPr/>
        </p:nvSpPr>
        <p:spPr bwMode="auto">
          <a:xfrm>
            <a:off x="1036638" y="1584325"/>
            <a:ext cx="7772400" cy="3886200"/>
          </a:xfrm>
          <a:prstGeom prst="rect">
            <a:avLst/>
          </a:prstGeom>
          <a:noFill/>
          <a:ln w="9525">
            <a:noFill/>
            <a:miter lim="800000"/>
            <a:headEnd/>
            <a:tailEnd/>
          </a:ln>
          <a:effectLst/>
        </p:spPr>
        <p:txBody>
          <a:bodyPr/>
          <a:lstStyle/>
          <a:p>
            <a:pPr marL="187325" indent="-187325"/>
            <a:r>
              <a:rPr lang="en-US" sz="2200" b="1">
                <a:latin typeface="Arial" charset="0"/>
              </a:rPr>
              <a:t>An Italian corporation (legal entity) is planning to invest in Israel.</a:t>
            </a:r>
          </a:p>
          <a:p>
            <a:pPr marL="187325" indent="-187325"/>
            <a:r>
              <a:rPr lang="en-US" sz="2200" b="1">
                <a:latin typeface="Arial" charset="0"/>
              </a:rPr>
              <a:t>There is no BIT between Italy and Israel (source: www.unctad.org and www.finanze.it).</a:t>
            </a:r>
          </a:p>
          <a:p>
            <a:pPr marL="187325" indent="-187325"/>
            <a:r>
              <a:rPr lang="en-US" sz="2200" b="1">
                <a:latin typeface="Arial" charset="0"/>
              </a:rPr>
              <a:t>There is a BIT between France and Israel, so a possible solution could be to establish a French subsidiary and then to establish an entity in Israel.</a:t>
            </a:r>
          </a:p>
        </p:txBody>
      </p:sp>
      <p:pic>
        <p:nvPicPr>
          <p:cNvPr id="502793" name="Picture 9" descr="logo ODCEC verona2"/>
          <p:cNvPicPr>
            <a:picLocks noChangeAspect="1" noChangeArrowheads="1"/>
          </p:cNvPicPr>
          <p:nvPr/>
        </p:nvPicPr>
        <p:blipFill>
          <a:blip r:embed="rId2"/>
          <a:srcRect/>
          <a:stretch>
            <a:fillRect/>
          </a:stretch>
        </p:blipFill>
        <p:spPr bwMode="auto">
          <a:xfrm>
            <a:off x="6824663" y="5907088"/>
            <a:ext cx="1512887" cy="760412"/>
          </a:xfrm>
          <a:prstGeom prst="rect">
            <a:avLst/>
          </a:prstGeom>
          <a:noFill/>
          <a:ln w="9525">
            <a:noFill/>
            <a:miter lim="800000"/>
            <a:headEnd/>
            <a:tailEnd/>
          </a:ln>
        </p:spPr>
      </p:pic>
      <p:sp>
        <p:nvSpPr>
          <p:cNvPr id="502794" name="Line 10"/>
          <p:cNvSpPr>
            <a:spLocks noChangeShapeType="1"/>
          </p:cNvSpPr>
          <p:nvPr/>
        </p:nvSpPr>
        <p:spPr bwMode="auto">
          <a:xfrm>
            <a:off x="776288" y="5734050"/>
            <a:ext cx="8318500" cy="0"/>
          </a:xfrm>
          <a:prstGeom prst="line">
            <a:avLst/>
          </a:prstGeom>
          <a:noFill/>
          <a:ln w="9525">
            <a:solidFill>
              <a:schemeClr val="tx1"/>
            </a:solidFill>
            <a:round/>
            <a:headEnd/>
            <a:tailEnd/>
          </a:ln>
          <a:effectLst/>
        </p:spPr>
        <p:txBody>
          <a:bodyPr/>
          <a:lstStyle/>
          <a:p>
            <a:endParaRPr lang="it-IT"/>
          </a:p>
        </p:txBody>
      </p:sp>
      <p:sp>
        <p:nvSpPr>
          <p:cNvPr id="502795" name="Rectangle 11"/>
          <p:cNvSpPr>
            <a:spLocks noChangeArrowheads="1"/>
          </p:cNvSpPr>
          <p:nvPr/>
        </p:nvSpPr>
        <p:spPr bwMode="auto">
          <a:xfrm>
            <a:off x="2133600" y="6049963"/>
            <a:ext cx="5599113" cy="287337"/>
          </a:xfrm>
          <a:prstGeom prst="rect">
            <a:avLst/>
          </a:prstGeom>
          <a:noFill/>
          <a:ln w="9525">
            <a:noFill/>
            <a:miter lim="800000"/>
            <a:headEnd/>
            <a:tailEnd/>
          </a:ln>
          <a:effectLst/>
        </p:spPr>
        <p:txBody>
          <a:bodyPr/>
          <a:lstStyle/>
          <a:p>
            <a:pPr algn="ctr">
              <a:buFontTx/>
              <a:buNone/>
            </a:pPr>
            <a:r>
              <a:rPr lang="it-IT" sz="1600">
                <a:latin typeface="Helvetica" pitchFamily="34" charset="0"/>
              </a:rPr>
              <a:t>Dr. Marco Rubini</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egnaposto numero diapositiva 5"/>
          <p:cNvSpPr>
            <a:spLocks noGrp="1"/>
          </p:cNvSpPr>
          <p:nvPr>
            <p:ph type="sldNum" sz="quarter" idx="12"/>
          </p:nvPr>
        </p:nvSpPr>
        <p:spPr/>
        <p:txBody>
          <a:bodyPr/>
          <a:lstStyle/>
          <a:p>
            <a:fld id="{6888DF95-EC6F-40E7-90B9-F28FBDE3322F}" type="slidenum">
              <a:rPr lang="en-US"/>
              <a:pPr/>
              <a:t>4</a:t>
            </a:fld>
            <a:endParaRPr lang="en-US"/>
          </a:p>
        </p:txBody>
      </p:sp>
      <p:pic>
        <p:nvPicPr>
          <p:cNvPr id="510978" name="Picture 2" descr="logo ODCEC verona2"/>
          <p:cNvPicPr>
            <a:picLocks noChangeAspect="1" noChangeArrowheads="1"/>
          </p:cNvPicPr>
          <p:nvPr/>
        </p:nvPicPr>
        <p:blipFill>
          <a:blip r:embed="rId3"/>
          <a:srcRect/>
          <a:stretch>
            <a:fillRect/>
          </a:stretch>
        </p:blipFill>
        <p:spPr bwMode="auto">
          <a:xfrm>
            <a:off x="6824663" y="5907088"/>
            <a:ext cx="1512887" cy="760412"/>
          </a:xfrm>
          <a:prstGeom prst="rect">
            <a:avLst/>
          </a:prstGeom>
          <a:noFill/>
          <a:ln w="9525">
            <a:noFill/>
            <a:miter lim="800000"/>
            <a:headEnd/>
            <a:tailEnd/>
          </a:ln>
        </p:spPr>
      </p:pic>
      <p:sp>
        <p:nvSpPr>
          <p:cNvPr id="510979" name="Rectangle 3"/>
          <p:cNvSpPr>
            <a:spLocks noChangeArrowheads="1"/>
          </p:cNvSpPr>
          <p:nvPr/>
        </p:nvSpPr>
        <p:spPr bwMode="auto">
          <a:xfrm>
            <a:off x="1238250" y="333375"/>
            <a:ext cx="7429500" cy="838200"/>
          </a:xfrm>
          <a:prstGeom prst="rect">
            <a:avLst/>
          </a:prstGeom>
          <a:noFill/>
          <a:ln w="9525">
            <a:noFill/>
            <a:miter lim="800000"/>
            <a:headEnd/>
            <a:tailEnd/>
          </a:ln>
          <a:effectLst/>
        </p:spPr>
        <p:txBody>
          <a:bodyPr anchor="ctr"/>
          <a:lstStyle/>
          <a:p>
            <a:pPr algn="ctr">
              <a:spcBef>
                <a:spcPct val="0"/>
              </a:spcBef>
              <a:buFontTx/>
              <a:buNone/>
            </a:pPr>
            <a:r>
              <a:rPr lang="en-US" sz="3200" b="1">
                <a:solidFill>
                  <a:schemeClr val="tx2"/>
                </a:solidFill>
                <a:latin typeface="Arial" charset="0"/>
              </a:rPr>
              <a:t>Case 1: tax planning issues</a:t>
            </a:r>
          </a:p>
        </p:txBody>
      </p:sp>
      <p:sp>
        <p:nvSpPr>
          <p:cNvPr id="510980" name="Rectangle 4"/>
          <p:cNvSpPr>
            <a:spLocks noChangeArrowheads="1"/>
          </p:cNvSpPr>
          <p:nvPr/>
        </p:nvSpPr>
        <p:spPr bwMode="auto">
          <a:xfrm>
            <a:off x="1066800" y="1554163"/>
            <a:ext cx="7772400" cy="3886200"/>
          </a:xfrm>
          <a:prstGeom prst="rect">
            <a:avLst/>
          </a:prstGeom>
          <a:noFill/>
          <a:ln w="9525">
            <a:noFill/>
            <a:miter lim="800000"/>
            <a:headEnd/>
            <a:tailEnd/>
          </a:ln>
          <a:effectLst/>
        </p:spPr>
        <p:txBody>
          <a:bodyPr/>
          <a:lstStyle/>
          <a:p>
            <a:pPr marL="187325" indent="-187325"/>
            <a:r>
              <a:rPr lang="en-US" sz="2200" b="1">
                <a:latin typeface="Arial" charset="0"/>
              </a:rPr>
              <a:t>Pro / cons. of direct investment Italy – Israel vs. Italy – France – Israel</a:t>
            </a:r>
          </a:p>
          <a:p>
            <a:pPr marL="187325" indent="-187325"/>
            <a:r>
              <a:rPr lang="en-US" sz="2200" b="1">
                <a:latin typeface="Arial" charset="0"/>
              </a:rPr>
              <a:t>Italy - Israel</a:t>
            </a:r>
          </a:p>
          <a:p>
            <a:pPr marL="571500" lvl="1" indent="-193675"/>
            <a:r>
              <a:rPr lang="en-US" sz="2200" b="1">
                <a:latin typeface="Arial" charset="0"/>
              </a:rPr>
              <a:t>There is a treaty to avoid double taxation;</a:t>
            </a:r>
          </a:p>
          <a:p>
            <a:pPr marL="571500" lvl="1" indent="-193675"/>
            <a:r>
              <a:rPr lang="en-US" sz="2200" b="1">
                <a:latin typeface="Arial" charset="0"/>
              </a:rPr>
              <a:t>Israel is not a black list country;</a:t>
            </a:r>
          </a:p>
          <a:p>
            <a:pPr marL="571500" lvl="1" indent="-193675"/>
            <a:r>
              <a:rPr lang="en-US" sz="2200" b="1">
                <a:latin typeface="Arial" charset="0"/>
              </a:rPr>
              <a:t>Nominal tax rate in Israel is 24% and will be lowered to 23% in 2012 and so on till 18% in 2016 (source: PWC worldwide tax summaries 2010 – 2011).</a:t>
            </a:r>
          </a:p>
          <a:p>
            <a:pPr marL="571500" lvl="1" indent="-193675"/>
            <a:r>
              <a:rPr lang="en-US" sz="2200" b="1">
                <a:latin typeface="Arial" charset="0"/>
              </a:rPr>
              <a:t>Foreign investor companies FIC can benefit from reduced tax rate depending on foreign ownership (if 90% ownership than tax rate 10% for max 10 years). </a:t>
            </a:r>
          </a:p>
        </p:txBody>
      </p:sp>
      <p:pic>
        <p:nvPicPr>
          <p:cNvPr id="510981" name="Picture 5" descr="logo ODCEC verona2"/>
          <p:cNvPicPr>
            <a:picLocks noChangeAspect="1" noChangeArrowheads="1"/>
          </p:cNvPicPr>
          <p:nvPr/>
        </p:nvPicPr>
        <p:blipFill>
          <a:blip r:embed="rId3"/>
          <a:srcRect/>
          <a:stretch>
            <a:fillRect/>
          </a:stretch>
        </p:blipFill>
        <p:spPr bwMode="auto">
          <a:xfrm>
            <a:off x="6824663" y="5907088"/>
            <a:ext cx="1512887" cy="760412"/>
          </a:xfrm>
          <a:prstGeom prst="rect">
            <a:avLst/>
          </a:prstGeom>
          <a:noFill/>
          <a:ln w="9525">
            <a:noFill/>
            <a:miter lim="800000"/>
            <a:headEnd/>
            <a:tailEnd/>
          </a:ln>
        </p:spPr>
      </p:pic>
      <p:sp>
        <p:nvSpPr>
          <p:cNvPr id="510982" name="Line 6"/>
          <p:cNvSpPr>
            <a:spLocks noChangeShapeType="1"/>
          </p:cNvSpPr>
          <p:nvPr/>
        </p:nvSpPr>
        <p:spPr bwMode="auto">
          <a:xfrm>
            <a:off x="776288" y="5734050"/>
            <a:ext cx="8318500" cy="0"/>
          </a:xfrm>
          <a:prstGeom prst="line">
            <a:avLst/>
          </a:prstGeom>
          <a:noFill/>
          <a:ln w="9525">
            <a:solidFill>
              <a:schemeClr val="tx1"/>
            </a:solidFill>
            <a:round/>
            <a:headEnd/>
            <a:tailEnd/>
          </a:ln>
          <a:effectLst/>
        </p:spPr>
        <p:txBody>
          <a:bodyPr/>
          <a:lstStyle/>
          <a:p>
            <a:endParaRPr lang="it-IT"/>
          </a:p>
        </p:txBody>
      </p:sp>
      <p:sp>
        <p:nvSpPr>
          <p:cNvPr id="510983" name="Rectangle 7"/>
          <p:cNvSpPr>
            <a:spLocks noChangeArrowheads="1"/>
          </p:cNvSpPr>
          <p:nvPr/>
        </p:nvSpPr>
        <p:spPr bwMode="auto">
          <a:xfrm>
            <a:off x="2133600" y="6049963"/>
            <a:ext cx="5599113" cy="287337"/>
          </a:xfrm>
          <a:prstGeom prst="rect">
            <a:avLst/>
          </a:prstGeom>
          <a:noFill/>
          <a:ln w="9525">
            <a:noFill/>
            <a:miter lim="800000"/>
            <a:headEnd/>
            <a:tailEnd/>
          </a:ln>
          <a:effectLst/>
        </p:spPr>
        <p:txBody>
          <a:bodyPr/>
          <a:lstStyle/>
          <a:p>
            <a:pPr algn="ctr">
              <a:buFontTx/>
              <a:buNone/>
            </a:pPr>
            <a:r>
              <a:rPr lang="it-IT" sz="1600">
                <a:latin typeface="Helvetica" pitchFamily="34" charset="0"/>
              </a:rPr>
              <a:t>Dr. Marco Rubini</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egnaposto numero diapositiva 5"/>
          <p:cNvSpPr>
            <a:spLocks noGrp="1"/>
          </p:cNvSpPr>
          <p:nvPr>
            <p:ph type="sldNum" sz="quarter" idx="12"/>
          </p:nvPr>
        </p:nvSpPr>
        <p:spPr/>
        <p:txBody>
          <a:bodyPr/>
          <a:lstStyle/>
          <a:p>
            <a:fld id="{0707315D-7A56-4CE5-86F2-8389F8160F92}" type="slidenum">
              <a:rPr lang="en-US"/>
              <a:pPr/>
              <a:t>5</a:t>
            </a:fld>
            <a:endParaRPr lang="en-US"/>
          </a:p>
        </p:txBody>
      </p:sp>
      <p:pic>
        <p:nvPicPr>
          <p:cNvPr id="512002" name="Picture 2" descr="logo ODCEC verona2"/>
          <p:cNvPicPr>
            <a:picLocks noChangeAspect="1" noChangeArrowheads="1"/>
          </p:cNvPicPr>
          <p:nvPr/>
        </p:nvPicPr>
        <p:blipFill>
          <a:blip r:embed="rId2"/>
          <a:srcRect/>
          <a:stretch>
            <a:fillRect/>
          </a:stretch>
        </p:blipFill>
        <p:spPr bwMode="auto">
          <a:xfrm>
            <a:off x="6824663" y="5907088"/>
            <a:ext cx="1512887" cy="760412"/>
          </a:xfrm>
          <a:prstGeom prst="rect">
            <a:avLst/>
          </a:prstGeom>
          <a:noFill/>
          <a:ln w="9525">
            <a:noFill/>
            <a:miter lim="800000"/>
            <a:headEnd/>
            <a:tailEnd/>
          </a:ln>
        </p:spPr>
      </p:pic>
      <p:sp>
        <p:nvSpPr>
          <p:cNvPr id="512003" name="Rectangle 3"/>
          <p:cNvSpPr>
            <a:spLocks noChangeArrowheads="1"/>
          </p:cNvSpPr>
          <p:nvPr/>
        </p:nvSpPr>
        <p:spPr bwMode="auto">
          <a:xfrm>
            <a:off x="1238250" y="333375"/>
            <a:ext cx="7429500" cy="838200"/>
          </a:xfrm>
          <a:prstGeom prst="rect">
            <a:avLst/>
          </a:prstGeom>
          <a:noFill/>
          <a:ln w="9525">
            <a:noFill/>
            <a:miter lim="800000"/>
            <a:headEnd/>
            <a:tailEnd/>
          </a:ln>
          <a:effectLst/>
        </p:spPr>
        <p:txBody>
          <a:bodyPr anchor="ctr"/>
          <a:lstStyle/>
          <a:p>
            <a:pPr algn="ctr">
              <a:spcBef>
                <a:spcPct val="0"/>
              </a:spcBef>
              <a:buFontTx/>
              <a:buNone/>
            </a:pPr>
            <a:r>
              <a:rPr lang="en-US" sz="3200" b="1">
                <a:solidFill>
                  <a:schemeClr val="tx2"/>
                </a:solidFill>
                <a:latin typeface="Arial" charset="0"/>
              </a:rPr>
              <a:t>Case 1: tax planning issues</a:t>
            </a:r>
          </a:p>
        </p:txBody>
      </p:sp>
      <p:sp>
        <p:nvSpPr>
          <p:cNvPr id="512004" name="Rectangle 4"/>
          <p:cNvSpPr>
            <a:spLocks noChangeArrowheads="1"/>
          </p:cNvSpPr>
          <p:nvPr/>
        </p:nvSpPr>
        <p:spPr bwMode="auto">
          <a:xfrm>
            <a:off x="1066800" y="1539875"/>
            <a:ext cx="7772400" cy="3886200"/>
          </a:xfrm>
          <a:prstGeom prst="rect">
            <a:avLst/>
          </a:prstGeom>
          <a:noFill/>
          <a:ln w="9525">
            <a:noFill/>
            <a:miter lim="800000"/>
            <a:headEnd/>
            <a:tailEnd/>
          </a:ln>
          <a:effectLst/>
        </p:spPr>
        <p:txBody>
          <a:bodyPr/>
          <a:lstStyle/>
          <a:p>
            <a:pPr marL="187325" indent="-187325"/>
            <a:r>
              <a:rPr lang="en-US" sz="2200" b="1">
                <a:latin typeface="Arial" charset="0"/>
              </a:rPr>
              <a:t>Italy – Israel</a:t>
            </a:r>
          </a:p>
          <a:p>
            <a:pPr marL="571500" lvl="1" indent="-193675"/>
            <a:r>
              <a:rPr lang="en-US" sz="2200" b="1">
                <a:latin typeface="Arial" charset="0"/>
              </a:rPr>
              <a:t>Test: Par 167 TUIR: effective tax rate in Israel &lt; than 50% of the Italian tax rate and more than 50% of revenues are passive revenues.</a:t>
            </a:r>
          </a:p>
          <a:p>
            <a:pPr marL="571500" lvl="1" indent="-193675"/>
            <a:r>
              <a:rPr lang="en-US" sz="2200" b="1">
                <a:latin typeface="Arial" charset="0"/>
              </a:rPr>
              <a:t>The FIC should not qualify as white – list cfc because temporary tax rate abatement should not be considered (see circ. 51/E Oct. 6</a:t>
            </a:r>
            <a:r>
              <a:rPr lang="en-US" sz="2200" b="1" baseline="30000">
                <a:latin typeface="Arial" charset="0"/>
              </a:rPr>
              <a:t>th </a:t>
            </a:r>
            <a:r>
              <a:rPr lang="en-US" sz="2200" b="1">
                <a:latin typeface="Arial" charset="0"/>
              </a:rPr>
              <a:t>2010 par. 5.1)</a:t>
            </a:r>
          </a:p>
          <a:p>
            <a:pPr marL="571500" lvl="1" indent="-193675"/>
            <a:r>
              <a:rPr lang="en-US" sz="2200" b="1">
                <a:latin typeface="Arial" charset="0"/>
              </a:rPr>
              <a:t>Caveat: Accounting standards and income tax calculation for Italian purposes.</a:t>
            </a:r>
          </a:p>
          <a:p>
            <a:pPr marL="1182688" lvl="2" indent="-228600"/>
            <a:r>
              <a:rPr lang="en-US" sz="2200" b="1">
                <a:latin typeface="Arial" charset="0"/>
              </a:rPr>
              <a:t>IAS/IFRS entities must follow IAS adopter rules</a:t>
            </a:r>
          </a:p>
          <a:p>
            <a:pPr marL="187325" indent="-187325"/>
            <a:endParaRPr lang="en-US" sz="2200" b="1">
              <a:latin typeface="Arial" charset="0"/>
            </a:endParaRPr>
          </a:p>
          <a:p>
            <a:pPr marL="187325" indent="-187325"/>
            <a:endParaRPr lang="en-US" sz="2200" b="1">
              <a:latin typeface="Arial" charset="0"/>
            </a:endParaRPr>
          </a:p>
        </p:txBody>
      </p:sp>
      <p:pic>
        <p:nvPicPr>
          <p:cNvPr id="512005" name="Picture 5" descr="logo ODCEC verona2"/>
          <p:cNvPicPr>
            <a:picLocks noChangeAspect="1" noChangeArrowheads="1"/>
          </p:cNvPicPr>
          <p:nvPr/>
        </p:nvPicPr>
        <p:blipFill>
          <a:blip r:embed="rId2"/>
          <a:srcRect/>
          <a:stretch>
            <a:fillRect/>
          </a:stretch>
        </p:blipFill>
        <p:spPr bwMode="auto">
          <a:xfrm>
            <a:off x="6824663" y="5907088"/>
            <a:ext cx="1512887" cy="760412"/>
          </a:xfrm>
          <a:prstGeom prst="rect">
            <a:avLst/>
          </a:prstGeom>
          <a:noFill/>
          <a:ln w="9525">
            <a:noFill/>
            <a:miter lim="800000"/>
            <a:headEnd/>
            <a:tailEnd/>
          </a:ln>
        </p:spPr>
      </p:pic>
      <p:sp>
        <p:nvSpPr>
          <p:cNvPr id="512006" name="Line 6"/>
          <p:cNvSpPr>
            <a:spLocks noChangeShapeType="1"/>
          </p:cNvSpPr>
          <p:nvPr/>
        </p:nvSpPr>
        <p:spPr bwMode="auto">
          <a:xfrm>
            <a:off x="776288" y="5734050"/>
            <a:ext cx="8318500" cy="0"/>
          </a:xfrm>
          <a:prstGeom prst="line">
            <a:avLst/>
          </a:prstGeom>
          <a:noFill/>
          <a:ln w="9525">
            <a:solidFill>
              <a:schemeClr val="tx1"/>
            </a:solidFill>
            <a:round/>
            <a:headEnd/>
            <a:tailEnd/>
          </a:ln>
          <a:effectLst/>
        </p:spPr>
        <p:txBody>
          <a:bodyPr/>
          <a:lstStyle/>
          <a:p>
            <a:endParaRPr lang="it-IT"/>
          </a:p>
        </p:txBody>
      </p:sp>
      <p:sp>
        <p:nvSpPr>
          <p:cNvPr id="512007" name="Rectangle 7"/>
          <p:cNvSpPr>
            <a:spLocks noChangeArrowheads="1"/>
          </p:cNvSpPr>
          <p:nvPr/>
        </p:nvSpPr>
        <p:spPr bwMode="auto">
          <a:xfrm>
            <a:off x="2133600" y="6049963"/>
            <a:ext cx="5599113" cy="287337"/>
          </a:xfrm>
          <a:prstGeom prst="rect">
            <a:avLst/>
          </a:prstGeom>
          <a:noFill/>
          <a:ln w="9525">
            <a:noFill/>
            <a:miter lim="800000"/>
            <a:headEnd/>
            <a:tailEnd/>
          </a:ln>
          <a:effectLst/>
        </p:spPr>
        <p:txBody>
          <a:bodyPr/>
          <a:lstStyle/>
          <a:p>
            <a:pPr algn="ctr">
              <a:buFontTx/>
              <a:buNone/>
            </a:pPr>
            <a:r>
              <a:rPr lang="it-IT" sz="1600">
                <a:latin typeface="Helvetica" pitchFamily="34" charset="0"/>
              </a:rPr>
              <a:t>Dr. Marco Rubini</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egnaposto numero diapositiva 5"/>
          <p:cNvSpPr>
            <a:spLocks noGrp="1"/>
          </p:cNvSpPr>
          <p:nvPr>
            <p:ph type="sldNum" sz="quarter" idx="12"/>
          </p:nvPr>
        </p:nvSpPr>
        <p:spPr/>
        <p:txBody>
          <a:bodyPr/>
          <a:lstStyle/>
          <a:p>
            <a:fld id="{588AE92D-D568-48B2-941F-E91036AE1080}" type="slidenum">
              <a:rPr lang="en-US"/>
              <a:pPr/>
              <a:t>6</a:t>
            </a:fld>
            <a:endParaRPr lang="en-US"/>
          </a:p>
        </p:txBody>
      </p:sp>
      <p:pic>
        <p:nvPicPr>
          <p:cNvPr id="513026" name="Picture 2" descr="logo ODCEC verona2"/>
          <p:cNvPicPr>
            <a:picLocks noChangeAspect="1" noChangeArrowheads="1"/>
          </p:cNvPicPr>
          <p:nvPr/>
        </p:nvPicPr>
        <p:blipFill>
          <a:blip r:embed="rId2"/>
          <a:srcRect/>
          <a:stretch>
            <a:fillRect/>
          </a:stretch>
        </p:blipFill>
        <p:spPr bwMode="auto">
          <a:xfrm>
            <a:off x="6824663" y="5907088"/>
            <a:ext cx="1512887" cy="760412"/>
          </a:xfrm>
          <a:prstGeom prst="rect">
            <a:avLst/>
          </a:prstGeom>
          <a:noFill/>
          <a:ln w="9525">
            <a:noFill/>
            <a:miter lim="800000"/>
            <a:headEnd/>
            <a:tailEnd/>
          </a:ln>
        </p:spPr>
      </p:pic>
      <p:sp>
        <p:nvSpPr>
          <p:cNvPr id="513027" name="Rectangle 3"/>
          <p:cNvSpPr>
            <a:spLocks noChangeArrowheads="1"/>
          </p:cNvSpPr>
          <p:nvPr/>
        </p:nvSpPr>
        <p:spPr bwMode="auto">
          <a:xfrm>
            <a:off x="1238250" y="333375"/>
            <a:ext cx="7429500" cy="838200"/>
          </a:xfrm>
          <a:prstGeom prst="rect">
            <a:avLst/>
          </a:prstGeom>
          <a:noFill/>
          <a:ln w="9525">
            <a:noFill/>
            <a:miter lim="800000"/>
            <a:headEnd/>
            <a:tailEnd/>
          </a:ln>
          <a:effectLst/>
        </p:spPr>
        <p:txBody>
          <a:bodyPr anchor="ctr"/>
          <a:lstStyle/>
          <a:p>
            <a:pPr algn="ctr">
              <a:spcBef>
                <a:spcPct val="0"/>
              </a:spcBef>
              <a:buFontTx/>
              <a:buNone/>
            </a:pPr>
            <a:r>
              <a:rPr lang="en-US" sz="3200" b="1">
                <a:solidFill>
                  <a:schemeClr val="tx2"/>
                </a:solidFill>
                <a:latin typeface="Arial" charset="0"/>
              </a:rPr>
              <a:t>Case 1: tax planning issues </a:t>
            </a:r>
          </a:p>
        </p:txBody>
      </p:sp>
      <p:pic>
        <p:nvPicPr>
          <p:cNvPr id="513029" name="Picture 5" descr="logo ODCEC verona2"/>
          <p:cNvPicPr>
            <a:picLocks noChangeAspect="1" noChangeArrowheads="1"/>
          </p:cNvPicPr>
          <p:nvPr/>
        </p:nvPicPr>
        <p:blipFill>
          <a:blip r:embed="rId2"/>
          <a:srcRect/>
          <a:stretch>
            <a:fillRect/>
          </a:stretch>
        </p:blipFill>
        <p:spPr bwMode="auto">
          <a:xfrm>
            <a:off x="6824663" y="5907088"/>
            <a:ext cx="1512887" cy="760412"/>
          </a:xfrm>
          <a:prstGeom prst="rect">
            <a:avLst/>
          </a:prstGeom>
          <a:noFill/>
          <a:ln w="9525">
            <a:noFill/>
            <a:miter lim="800000"/>
            <a:headEnd/>
            <a:tailEnd/>
          </a:ln>
        </p:spPr>
      </p:pic>
      <p:sp>
        <p:nvSpPr>
          <p:cNvPr id="513030" name="Line 6"/>
          <p:cNvSpPr>
            <a:spLocks noChangeShapeType="1"/>
          </p:cNvSpPr>
          <p:nvPr/>
        </p:nvSpPr>
        <p:spPr bwMode="auto">
          <a:xfrm>
            <a:off x="776288" y="5734050"/>
            <a:ext cx="8318500" cy="0"/>
          </a:xfrm>
          <a:prstGeom prst="line">
            <a:avLst/>
          </a:prstGeom>
          <a:noFill/>
          <a:ln w="9525">
            <a:solidFill>
              <a:schemeClr val="tx1"/>
            </a:solidFill>
            <a:round/>
            <a:headEnd/>
            <a:tailEnd/>
          </a:ln>
          <a:effectLst/>
        </p:spPr>
        <p:txBody>
          <a:bodyPr/>
          <a:lstStyle/>
          <a:p>
            <a:endParaRPr lang="it-IT"/>
          </a:p>
        </p:txBody>
      </p:sp>
      <p:sp>
        <p:nvSpPr>
          <p:cNvPr id="513031" name="Rectangle 7"/>
          <p:cNvSpPr>
            <a:spLocks noChangeArrowheads="1"/>
          </p:cNvSpPr>
          <p:nvPr/>
        </p:nvSpPr>
        <p:spPr bwMode="auto">
          <a:xfrm>
            <a:off x="2133600" y="6049963"/>
            <a:ext cx="5599113" cy="287337"/>
          </a:xfrm>
          <a:prstGeom prst="rect">
            <a:avLst/>
          </a:prstGeom>
          <a:noFill/>
          <a:ln w="9525">
            <a:noFill/>
            <a:miter lim="800000"/>
            <a:headEnd/>
            <a:tailEnd/>
          </a:ln>
          <a:effectLst/>
        </p:spPr>
        <p:txBody>
          <a:bodyPr/>
          <a:lstStyle/>
          <a:p>
            <a:pPr algn="ctr">
              <a:buFontTx/>
              <a:buNone/>
            </a:pPr>
            <a:r>
              <a:rPr lang="it-IT" sz="1600">
                <a:latin typeface="Helvetica" pitchFamily="34" charset="0"/>
              </a:rPr>
              <a:t>Dr. Marco Rubini</a:t>
            </a:r>
          </a:p>
        </p:txBody>
      </p:sp>
      <p:sp>
        <p:nvSpPr>
          <p:cNvPr id="513033" name="Rectangle 9"/>
          <p:cNvSpPr>
            <a:spLocks noChangeArrowheads="1"/>
          </p:cNvSpPr>
          <p:nvPr/>
        </p:nvSpPr>
        <p:spPr bwMode="auto">
          <a:xfrm>
            <a:off x="1066800" y="1539875"/>
            <a:ext cx="7772400" cy="3886200"/>
          </a:xfrm>
          <a:prstGeom prst="rect">
            <a:avLst/>
          </a:prstGeom>
          <a:noFill/>
          <a:ln w="9525">
            <a:noFill/>
            <a:miter lim="800000"/>
            <a:headEnd/>
            <a:tailEnd/>
          </a:ln>
          <a:effectLst/>
        </p:spPr>
        <p:txBody>
          <a:bodyPr/>
          <a:lstStyle/>
          <a:p>
            <a:pPr marL="187325" indent="-187325"/>
            <a:r>
              <a:rPr lang="en-US" sz="2200" b="1">
                <a:latin typeface="Arial" charset="0"/>
              </a:rPr>
              <a:t>Italy – Israel</a:t>
            </a:r>
          </a:p>
          <a:p>
            <a:pPr marL="571500" lvl="1" indent="-193675"/>
            <a:r>
              <a:rPr lang="en-US" sz="2200" b="1">
                <a:latin typeface="Arial" charset="0"/>
              </a:rPr>
              <a:t>Caveat: Accounting standards and income tax calculation for Italian purposes.</a:t>
            </a:r>
          </a:p>
          <a:p>
            <a:pPr marL="1182688" lvl="2" indent="-228600"/>
            <a:r>
              <a:rPr lang="en-US" sz="2200" b="1">
                <a:latin typeface="Arial" charset="0"/>
              </a:rPr>
              <a:t>non-IAS entities must follow non IAS adopter rules. See Circolare 23/e May 26</a:t>
            </a:r>
            <a:r>
              <a:rPr lang="en-US" sz="2200" b="1" baseline="30000">
                <a:latin typeface="Arial" charset="0"/>
              </a:rPr>
              <a:t>th </a:t>
            </a:r>
            <a:r>
              <a:rPr lang="en-US" sz="2200" b="1">
                <a:latin typeface="Arial" charset="0"/>
              </a:rPr>
              <a:t>2011.</a:t>
            </a:r>
          </a:p>
          <a:p>
            <a:pPr marL="571500" lvl="1" indent="-193675"/>
            <a:r>
              <a:rPr lang="en-US" sz="2200" b="1">
                <a:latin typeface="Arial" charset="0"/>
              </a:rPr>
              <a:t>Caveat: if an Italian taxpayer starts taxing FIC income in Italy, it may not change its behavior without a ruling;</a:t>
            </a:r>
          </a:p>
          <a:p>
            <a:pPr marL="571500" lvl="1" indent="-193675"/>
            <a:r>
              <a:rPr lang="en-US" sz="2200" b="1">
                <a:latin typeface="Arial" charset="0"/>
              </a:rPr>
              <a:t>Caveat: if FIC income is taxed in Italy, than gross income must be calculated according also to rules outside TUIR (i.e. min. revenue – min. tax rule)</a:t>
            </a:r>
          </a:p>
          <a:p>
            <a:pPr marL="187325" indent="-187325"/>
            <a:endParaRPr lang="en-US" sz="2200" b="1">
              <a:latin typeface="Arial" charset="0"/>
            </a:endParaRPr>
          </a:p>
          <a:p>
            <a:pPr marL="187325" indent="-187325"/>
            <a:endParaRPr lang="en-US" sz="2200" b="1">
              <a:latin typeface="Arial"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egnaposto numero diapositiva 5"/>
          <p:cNvSpPr>
            <a:spLocks noGrp="1"/>
          </p:cNvSpPr>
          <p:nvPr>
            <p:ph type="sldNum" sz="quarter" idx="12"/>
          </p:nvPr>
        </p:nvSpPr>
        <p:spPr/>
        <p:txBody>
          <a:bodyPr/>
          <a:lstStyle/>
          <a:p>
            <a:fld id="{AB59FB2B-9822-4B2D-BD52-83825D6A3A8D}" type="slidenum">
              <a:rPr lang="en-US"/>
              <a:pPr/>
              <a:t>7</a:t>
            </a:fld>
            <a:endParaRPr lang="en-US"/>
          </a:p>
        </p:txBody>
      </p:sp>
      <p:pic>
        <p:nvPicPr>
          <p:cNvPr id="514050" name="Picture 2" descr="logo ODCEC verona2"/>
          <p:cNvPicPr>
            <a:picLocks noChangeAspect="1" noChangeArrowheads="1"/>
          </p:cNvPicPr>
          <p:nvPr/>
        </p:nvPicPr>
        <p:blipFill>
          <a:blip r:embed="rId2"/>
          <a:srcRect/>
          <a:stretch>
            <a:fillRect/>
          </a:stretch>
        </p:blipFill>
        <p:spPr bwMode="auto">
          <a:xfrm>
            <a:off x="6824663" y="5907088"/>
            <a:ext cx="1512887" cy="760412"/>
          </a:xfrm>
          <a:prstGeom prst="rect">
            <a:avLst/>
          </a:prstGeom>
          <a:noFill/>
          <a:ln w="9525">
            <a:noFill/>
            <a:miter lim="800000"/>
            <a:headEnd/>
            <a:tailEnd/>
          </a:ln>
        </p:spPr>
      </p:pic>
      <p:sp>
        <p:nvSpPr>
          <p:cNvPr id="514051" name="Rectangle 3"/>
          <p:cNvSpPr>
            <a:spLocks noChangeArrowheads="1"/>
          </p:cNvSpPr>
          <p:nvPr/>
        </p:nvSpPr>
        <p:spPr bwMode="auto">
          <a:xfrm>
            <a:off x="1238250" y="333375"/>
            <a:ext cx="7429500" cy="838200"/>
          </a:xfrm>
          <a:prstGeom prst="rect">
            <a:avLst/>
          </a:prstGeom>
          <a:noFill/>
          <a:ln w="9525">
            <a:noFill/>
            <a:miter lim="800000"/>
            <a:headEnd/>
            <a:tailEnd/>
          </a:ln>
          <a:effectLst/>
        </p:spPr>
        <p:txBody>
          <a:bodyPr anchor="ctr"/>
          <a:lstStyle/>
          <a:p>
            <a:pPr algn="ctr">
              <a:spcBef>
                <a:spcPct val="0"/>
              </a:spcBef>
              <a:buFontTx/>
              <a:buNone/>
            </a:pPr>
            <a:r>
              <a:rPr lang="en-US" sz="3200" b="1">
                <a:solidFill>
                  <a:schemeClr val="tx2"/>
                </a:solidFill>
                <a:latin typeface="Arial" charset="0"/>
              </a:rPr>
              <a:t>Case 1: tax planning issues</a:t>
            </a:r>
          </a:p>
        </p:txBody>
      </p:sp>
      <p:pic>
        <p:nvPicPr>
          <p:cNvPr id="514053" name="Picture 5" descr="logo ODCEC verona2"/>
          <p:cNvPicPr>
            <a:picLocks noChangeAspect="1" noChangeArrowheads="1"/>
          </p:cNvPicPr>
          <p:nvPr/>
        </p:nvPicPr>
        <p:blipFill>
          <a:blip r:embed="rId2"/>
          <a:srcRect/>
          <a:stretch>
            <a:fillRect/>
          </a:stretch>
        </p:blipFill>
        <p:spPr bwMode="auto">
          <a:xfrm>
            <a:off x="6824663" y="5907088"/>
            <a:ext cx="1512887" cy="760412"/>
          </a:xfrm>
          <a:prstGeom prst="rect">
            <a:avLst/>
          </a:prstGeom>
          <a:noFill/>
          <a:ln w="9525">
            <a:noFill/>
            <a:miter lim="800000"/>
            <a:headEnd/>
            <a:tailEnd/>
          </a:ln>
        </p:spPr>
      </p:pic>
      <p:sp>
        <p:nvSpPr>
          <p:cNvPr id="514054" name="Line 6"/>
          <p:cNvSpPr>
            <a:spLocks noChangeShapeType="1"/>
          </p:cNvSpPr>
          <p:nvPr/>
        </p:nvSpPr>
        <p:spPr bwMode="auto">
          <a:xfrm>
            <a:off x="776288" y="5734050"/>
            <a:ext cx="8318500" cy="0"/>
          </a:xfrm>
          <a:prstGeom prst="line">
            <a:avLst/>
          </a:prstGeom>
          <a:noFill/>
          <a:ln w="9525">
            <a:solidFill>
              <a:schemeClr val="tx1"/>
            </a:solidFill>
            <a:round/>
            <a:headEnd/>
            <a:tailEnd/>
          </a:ln>
          <a:effectLst/>
        </p:spPr>
        <p:txBody>
          <a:bodyPr/>
          <a:lstStyle/>
          <a:p>
            <a:endParaRPr lang="it-IT"/>
          </a:p>
        </p:txBody>
      </p:sp>
      <p:sp>
        <p:nvSpPr>
          <p:cNvPr id="514055" name="Rectangle 7"/>
          <p:cNvSpPr>
            <a:spLocks noChangeArrowheads="1"/>
          </p:cNvSpPr>
          <p:nvPr/>
        </p:nvSpPr>
        <p:spPr bwMode="auto">
          <a:xfrm>
            <a:off x="2133600" y="6049963"/>
            <a:ext cx="5599113" cy="287337"/>
          </a:xfrm>
          <a:prstGeom prst="rect">
            <a:avLst/>
          </a:prstGeom>
          <a:noFill/>
          <a:ln w="9525">
            <a:noFill/>
            <a:miter lim="800000"/>
            <a:headEnd/>
            <a:tailEnd/>
          </a:ln>
          <a:effectLst/>
        </p:spPr>
        <p:txBody>
          <a:bodyPr/>
          <a:lstStyle/>
          <a:p>
            <a:pPr algn="ctr">
              <a:buFontTx/>
              <a:buNone/>
            </a:pPr>
            <a:r>
              <a:rPr lang="it-IT" sz="1600">
                <a:latin typeface="Helvetica" pitchFamily="34" charset="0"/>
              </a:rPr>
              <a:t>Dr. Marco Rubini</a:t>
            </a:r>
          </a:p>
        </p:txBody>
      </p:sp>
      <p:sp>
        <p:nvSpPr>
          <p:cNvPr id="514056" name="Rectangle 8"/>
          <p:cNvSpPr>
            <a:spLocks noChangeArrowheads="1"/>
          </p:cNvSpPr>
          <p:nvPr/>
        </p:nvSpPr>
        <p:spPr bwMode="auto">
          <a:xfrm>
            <a:off x="1066800" y="1539875"/>
            <a:ext cx="7772400" cy="3886200"/>
          </a:xfrm>
          <a:prstGeom prst="rect">
            <a:avLst/>
          </a:prstGeom>
          <a:noFill/>
          <a:ln w="9525">
            <a:noFill/>
            <a:miter lim="800000"/>
            <a:headEnd/>
            <a:tailEnd/>
          </a:ln>
          <a:effectLst/>
        </p:spPr>
        <p:txBody>
          <a:bodyPr/>
          <a:lstStyle/>
          <a:p>
            <a:pPr marL="187325" indent="-187325"/>
            <a:r>
              <a:rPr lang="en-US" sz="2200" b="1">
                <a:latin typeface="Arial" charset="0"/>
              </a:rPr>
              <a:t>Italy – Israel</a:t>
            </a:r>
          </a:p>
          <a:p>
            <a:pPr marL="571500" lvl="1" indent="-193675"/>
            <a:r>
              <a:rPr lang="en-US" sz="2200" b="1">
                <a:latin typeface="Arial" charset="0"/>
              </a:rPr>
              <a:t>If test requirements are met: ruling. Note that the main question will be if the foreign entity is not a wholly artificial arrangement intended to circumvent national law (costruzione artificiosa volta a conseguire un indebito vantaggio fiscale – see Cadbury Schweppes 9/12/2006). According to U.E. Court of Justice, it must be proved with objective evidences, that can be verified by third parties, even if there are tax planning purposes, the entity has a real seat and that is running a real business.</a:t>
            </a:r>
          </a:p>
          <a:p>
            <a:pPr marL="571500" lvl="1" indent="-193675"/>
            <a:endParaRPr lang="en-US" sz="2200" b="1">
              <a:latin typeface="Arial" charset="0"/>
            </a:endParaRPr>
          </a:p>
          <a:p>
            <a:pPr marL="187325" indent="-187325"/>
            <a:endParaRPr lang="en-US" sz="2200" b="1">
              <a:latin typeface="Arial" charset="0"/>
            </a:endParaRPr>
          </a:p>
          <a:p>
            <a:pPr marL="187325" indent="-187325"/>
            <a:endParaRPr lang="en-US" sz="2200" b="1">
              <a:latin typeface="Arial"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egnaposto numero diapositiva 5"/>
          <p:cNvSpPr>
            <a:spLocks noGrp="1"/>
          </p:cNvSpPr>
          <p:nvPr>
            <p:ph type="sldNum" sz="quarter" idx="12"/>
          </p:nvPr>
        </p:nvSpPr>
        <p:spPr/>
        <p:txBody>
          <a:bodyPr/>
          <a:lstStyle/>
          <a:p>
            <a:fld id="{DE0AB557-155A-4BAF-8D8D-61ED707262E5}" type="slidenum">
              <a:rPr lang="en-US"/>
              <a:pPr/>
              <a:t>8</a:t>
            </a:fld>
            <a:endParaRPr lang="en-US"/>
          </a:p>
        </p:txBody>
      </p:sp>
      <p:pic>
        <p:nvPicPr>
          <p:cNvPr id="527364" name="Picture 4" descr="logo ODCEC verona2"/>
          <p:cNvPicPr>
            <a:picLocks noChangeAspect="1" noChangeArrowheads="1"/>
          </p:cNvPicPr>
          <p:nvPr/>
        </p:nvPicPr>
        <p:blipFill>
          <a:blip r:embed="rId2"/>
          <a:srcRect/>
          <a:stretch>
            <a:fillRect/>
          </a:stretch>
        </p:blipFill>
        <p:spPr bwMode="auto">
          <a:xfrm>
            <a:off x="6824663" y="5907088"/>
            <a:ext cx="1512887" cy="760412"/>
          </a:xfrm>
          <a:prstGeom prst="rect">
            <a:avLst/>
          </a:prstGeom>
          <a:noFill/>
          <a:ln w="9525">
            <a:noFill/>
            <a:miter lim="800000"/>
            <a:headEnd/>
            <a:tailEnd/>
          </a:ln>
        </p:spPr>
      </p:pic>
      <p:sp>
        <p:nvSpPr>
          <p:cNvPr id="527365" name="Rectangle 5"/>
          <p:cNvSpPr>
            <a:spLocks noChangeArrowheads="1"/>
          </p:cNvSpPr>
          <p:nvPr/>
        </p:nvSpPr>
        <p:spPr bwMode="auto">
          <a:xfrm>
            <a:off x="1238250" y="333375"/>
            <a:ext cx="7429500" cy="838200"/>
          </a:xfrm>
          <a:prstGeom prst="rect">
            <a:avLst/>
          </a:prstGeom>
          <a:noFill/>
          <a:ln w="9525">
            <a:noFill/>
            <a:miter lim="800000"/>
            <a:headEnd/>
            <a:tailEnd/>
          </a:ln>
          <a:effectLst/>
        </p:spPr>
        <p:txBody>
          <a:bodyPr anchor="ctr"/>
          <a:lstStyle/>
          <a:p>
            <a:pPr algn="ctr">
              <a:spcBef>
                <a:spcPct val="0"/>
              </a:spcBef>
              <a:buFontTx/>
              <a:buNone/>
            </a:pPr>
            <a:r>
              <a:rPr lang="en-US" sz="3200" b="1">
                <a:solidFill>
                  <a:schemeClr val="tx2"/>
                </a:solidFill>
                <a:latin typeface="Arial" charset="0"/>
              </a:rPr>
              <a:t>Case 1: tax planning issues</a:t>
            </a:r>
          </a:p>
        </p:txBody>
      </p:sp>
      <p:pic>
        <p:nvPicPr>
          <p:cNvPr id="527366" name="Picture 6" descr="logo ODCEC verona2"/>
          <p:cNvPicPr>
            <a:picLocks noChangeAspect="1" noChangeArrowheads="1"/>
          </p:cNvPicPr>
          <p:nvPr/>
        </p:nvPicPr>
        <p:blipFill>
          <a:blip r:embed="rId2"/>
          <a:srcRect/>
          <a:stretch>
            <a:fillRect/>
          </a:stretch>
        </p:blipFill>
        <p:spPr bwMode="auto">
          <a:xfrm>
            <a:off x="6824663" y="5907088"/>
            <a:ext cx="1512887" cy="760412"/>
          </a:xfrm>
          <a:prstGeom prst="rect">
            <a:avLst/>
          </a:prstGeom>
          <a:noFill/>
          <a:ln w="9525">
            <a:noFill/>
            <a:miter lim="800000"/>
            <a:headEnd/>
            <a:tailEnd/>
          </a:ln>
        </p:spPr>
      </p:pic>
      <p:sp>
        <p:nvSpPr>
          <p:cNvPr id="527367" name="Line 7"/>
          <p:cNvSpPr>
            <a:spLocks noChangeShapeType="1"/>
          </p:cNvSpPr>
          <p:nvPr/>
        </p:nvSpPr>
        <p:spPr bwMode="auto">
          <a:xfrm>
            <a:off x="776288" y="5734050"/>
            <a:ext cx="8318500" cy="0"/>
          </a:xfrm>
          <a:prstGeom prst="line">
            <a:avLst/>
          </a:prstGeom>
          <a:noFill/>
          <a:ln w="9525">
            <a:solidFill>
              <a:schemeClr val="tx1"/>
            </a:solidFill>
            <a:round/>
            <a:headEnd/>
            <a:tailEnd/>
          </a:ln>
          <a:effectLst/>
        </p:spPr>
        <p:txBody>
          <a:bodyPr/>
          <a:lstStyle/>
          <a:p>
            <a:endParaRPr lang="it-IT"/>
          </a:p>
        </p:txBody>
      </p:sp>
      <p:sp>
        <p:nvSpPr>
          <p:cNvPr id="527368" name="Rectangle 8"/>
          <p:cNvSpPr>
            <a:spLocks noChangeArrowheads="1"/>
          </p:cNvSpPr>
          <p:nvPr/>
        </p:nvSpPr>
        <p:spPr bwMode="auto">
          <a:xfrm>
            <a:off x="2133600" y="6049963"/>
            <a:ext cx="5599113" cy="287337"/>
          </a:xfrm>
          <a:prstGeom prst="rect">
            <a:avLst/>
          </a:prstGeom>
          <a:noFill/>
          <a:ln w="9525">
            <a:noFill/>
            <a:miter lim="800000"/>
            <a:headEnd/>
            <a:tailEnd/>
          </a:ln>
          <a:effectLst/>
        </p:spPr>
        <p:txBody>
          <a:bodyPr/>
          <a:lstStyle/>
          <a:p>
            <a:pPr algn="ctr">
              <a:buFontTx/>
              <a:buNone/>
            </a:pPr>
            <a:r>
              <a:rPr lang="it-IT" sz="1600">
                <a:latin typeface="Helvetica" pitchFamily="34" charset="0"/>
              </a:rPr>
              <a:t>Dr. Marco Rubini</a:t>
            </a:r>
          </a:p>
        </p:txBody>
      </p:sp>
      <p:sp>
        <p:nvSpPr>
          <p:cNvPr id="527369" name="Rectangle 9"/>
          <p:cNvSpPr>
            <a:spLocks noChangeArrowheads="1"/>
          </p:cNvSpPr>
          <p:nvPr/>
        </p:nvSpPr>
        <p:spPr bwMode="auto">
          <a:xfrm>
            <a:off x="1066800" y="1539875"/>
            <a:ext cx="7772400" cy="3886200"/>
          </a:xfrm>
          <a:prstGeom prst="rect">
            <a:avLst/>
          </a:prstGeom>
          <a:noFill/>
          <a:ln w="9525">
            <a:noFill/>
            <a:miter lim="800000"/>
            <a:headEnd/>
            <a:tailEnd/>
          </a:ln>
          <a:effectLst/>
        </p:spPr>
        <p:txBody>
          <a:bodyPr/>
          <a:lstStyle/>
          <a:p>
            <a:pPr marL="187325" indent="-187325"/>
            <a:r>
              <a:rPr lang="en-US" sz="2200" b="1">
                <a:latin typeface="Arial" charset="0"/>
              </a:rPr>
              <a:t>Italy – Israel </a:t>
            </a:r>
          </a:p>
          <a:p>
            <a:pPr marL="571500" lvl="1" indent="-193675"/>
            <a:r>
              <a:rPr lang="en-US" sz="2200" b="1">
                <a:latin typeface="Arial" charset="0"/>
              </a:rPr>
              <a:t>Withholding tax Israel outbound Italy inbound:</a:t>
            </a:r>
          </a:p>
          <a:p>
            <a:pPr marL="1182688" lvl="2" indent="-228600"/>
            <a:r>
              <a:rPr lang="en-US" sz="2200" b="1">
                <a:latin typeface="Arial" charset="0"/>
              </a:rPr>
              <a:t>On interests 0%</a:t>
            </a:r>
          </a:p>
          <a:p>
            <a:pPr marL="1182688" lvl="2" indent="-228600"/>
            <a:r>
              <a:rPr lang="en-US" sz="2200" b="1">
                <a:latin typeface="Arial" charset="0"/>
              </a:rPr>
              <a:t>On dividends 15% or 10% if at least 25% shareholder.</a:t>
            </a:r>
          </a:p>
          <a:p>
            <a:pPr marL="571500" lvl="1" indent="-193675"/>
            <a:r>
              <a:rPr lang="en-US" sz="2200" b="1">
                <a:latin typeface="Arial" charset="0"/>
              </a:rPr>
              <a:t>Capital gain: mostly taxed in Israel (but exemptions may apply under domestic tax law of Israel).</a:t>
            </a:r>
          </a:p>
          <a:p>
            <a:pPr marL="571500" lvl="1" indent="-193675"/>
            <a:r>
              <a:rPr lang="en-US" sz="2200" b="1">
                <a:latin typeface="Arial" charset="0"/>
              </a:rPr>
              <a:t>Taxation of interest in Italy at 27,5% rate.</a:t>
            </a:r>
          </a:p>
          <a:p>
            <a:pPr marL="571500" lvl="1" indent="-193675"/>
            <a:r>
              <a:rPr lang="en-US" sz="2200" b="1">
                <a:latin typeface="Arial" charset="0"/>
              </a:rPr>
              <a:t>Taxation of dividends in Italy: 5% at 27,5% rate.</a:t>
            </a:r>
          </a:p>
          <a:p>
            <a:pPr marL="571500" lvl="1" indent="-193675"/>
            <a:endParaRPr lang="en-US" sz="2200" b="1">
              <a:latin typeface="Arial" charset="0"/>
            </a:endParaRPr>
          </a:p>
          <a:p>
            <a:pPr marL="571500" lvl="1" indent="-193675"/>
            <a:endParaRPr lang="en-US" sz="2200" b="1">
              <a:latin typeface="Arial" charset="0"/>
            </a:endParaRPr>
          </a:p>
          <a:p>
            <a:pPr marL="187325" indent="-187325"/>
            <a:endParaRPr lang="en-US" sz="2200" b="1">
              <a:latin typeface="Arial" charset="0"/>
            </a:endParaRPr>
          </a:p>
          <a:p>
            <a:pPr marL="187325" indent="-187325"/>
            <a:endParaRPr lang="en-US" sz="2200" b="1">
              <a:latin typeface="Arial"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egnaposto numero diapositiva 5"/>
          <p:cNvSpPr>
            <a:spLocks noGrp="1"/>
          </p:cNvSpPr>
          <p:nvPr>
            <p:ph type="sldNum" sz="quarter" idx="12"/>
          </p:nvPr>
        </p:nvSpPr>
        <p:spPr/>
        <p:txBody>
          <a:bodyPr/>
          <a:lstStyle/>
          <a:p>
            <a:fld id="{43E493E2-967E-4E48-8E3A-CE34A2CBF9A6}" type="slidenum">
              <a:rPr lang="en-US"/>
              <a:pPr/>
              <a:t>9</a:t>
            </a:fld>
            <a:endParaRPr lang="en-US"/>
          </a:p>
        </p:txBody>
      </p:sp>
      <p:pic>
        <p:nvPicPr>
          <p:cNvPr id="528386" name="Picture 2" descr="logo ODCEC verona2"/>
          <p:cNvPicPr>
            <a:picLocks noChangeAspect="1" noChangeArrowheads="1"/>
          </p:cNvPicPr>
          <p:nvPr/>
        </p:nvPicPr>
        <p:blipFill>
          <a:blip r:embed="rId2"/>
          <a:srcRect/>
          <a:stretch>
            <a:fillRect/>
          </a:stretch>
        </p:blipFill>
        <p:spPr bwMode="auto">
          <a:xfrm>
            <a:off x="6824663" y="5907088"/>
            <a:ext cx="1512887" cy="760412"/>
          </a:xfrm>
          <a:prstGeom prst="rect">
            <a:avLst/>
          </a:prstGeom>
          <a:noFill/>
          <a:ln w="9525">
            <a:noFill/>
            <a:miter lim="800000"/>
            <a:headEnd/>
            <a:tailEnd/>
          </a:ln>
        </p:spPr>
      </p:pic>
      <p:sp>
        <p:nvSpPr>
          <p:cNvPr id="528387" name="Rectangle 3"/>
          <p:cNvSpPr>
            <a:spLocks noChangeArrowheads="1"/>
          </p:cNvSpPr>
          <p:nvPr/>
        </p:nvSpPr>
        <p:spPr bwMode="auto">
          <a:xfrm>
            <a:off x="1238250" y="333375"/>
            <a:ext cx="7429500" cy="838200"/>
          </a:xfrm>
          <a:prstGeom prst="rect">
            <a:avLst/>
          </a:prstGeom>
          <a:noFill/>
          <a:ln w="9525">
            <a:noFill/>
            <a:miter lim="800000"/>
            <a:headEnd/>
            <a:tailEnd/>
          </a:ln>
          <a:effectLst/>
        </p:spPr>
        <p:txBody>
          <a:bodyPr anchor="ctr"/>
          <a:lstStyle/>
          <a:p>
            <a:pPr algn="ctr">
              <a:spcBef>
                <a:spcPct val="0"/>
              </a:spcBef>
              <a:buFontTx/>
              <a:buNone/>
            </a:pPr>
            <a:r>
              <a:rPr lang="en-US" sz="3200" b="1">
                <a:solidFill>
                  <a:schemeClr val="tx2"/>
                </a:solidFill>
                <a:latin typeface="Arial" charset="0"/>
              </a:rPr>
              <a:t>Case 1: tax planning issues</a:t>
            </a:r>
          </a:p>
        </p:txBody>
      </p:sp>
      <p:pic>
        <p:nvPicPr>
          <p:cNvPr id="528388" name="Picture 4" descr="logo ODCEC verona2"/>
          <p:cNvPicPr>
            <a:picLocks noChangeAspect="1" noChangeArrowheads="1"/>
          </p:cNvPicPr>
          <p:nvPr/>
        </p:nvPicPr>
        <p:blipFill>
          <a:blip r:embed="rId2"/>
          <a:srcRect/>
          <a:stretch>
            <a:fillRect/>
          </a:stretch>
        </p:blipFill>
        <p:spPr bwMode="auto">
          <a:xfrm>
            <a:off x="6824663" y="5907088"/>
            <a:ext cx="1512887" cy="760412"/>
          </a:xfrm>
          <a:prstGeom prst="rect">
            <a:avLst/>
          </a:prstGeom>
          <a:noFill/>
          <a:ln w="9525">
            <a:noFill/>
            <a:miter lim="800000"/>
            <a:headEnd/>
            <a:tailEnd/>
          </a:ln>
        </p:spPr>
      </p:pic>
      <p:sp>
        <p:nvSpPr>
          <p:cNvPr id="528389" name="Line 5"/>
          <p:cNvSpPr>
            <a:spLocks noChangeShapeType="1"/>
          </p:cNvSpPr>
          <p:nvPr/>
        </p:nvSpPr>
        <p:spPr bwMode="auto">
          <a:xfrm>
            <a:off x="776288" y="5734050"/>
            <a:ext cx="8318500" cy="0"/>
          </a:xfrm>
          <a:prstGeom prst="line">
            <a:avLst/>
          </a:prstGeom>
          <a:noFill/>
          <a:ln w="9525">
            <a:solidFill>
              <a:schemeClr val="tx1"/>
            </a:solidFill>
            <a:round/>
            <a:headEnd/>
            <a:tailEnd/>
          </a:ln>
          <a:effectLst/>
        </p:spPr>
        <p:txBody>
          <a:bodyPr/>
          <a:lstStyle/>
          <a:p>
            <a:endParaRPr lang="it-IT"/>
          </a:p>
        </p:txBody>
      </p:sp>
      <p:sp>
        <p:nvSpPr>
          <p:cNvPr id="528390" name="Rectangle 6"/>
          <p:cNvSpPr>
            <a:spLocks noChangeArrowheads="1"/>
          </p:cNvSpPr>
          <p:nvPr/>
        </p:nvSpPr>
        <p:spPr bwMode="auto">
          <a:xfrm>
            <a:off x="2133600" y="6049963"/>
            <a:ext cx="5599113" cy="287337"/>
          </a:xfrm>
          <a:prstGeom prst="rect">
            <a:avLst/>
          </a:prstGeom>
          <a:noFill/>
          <a:ln w="9525">
            <a:noFill/>
            <a:miter lim="800000"/>
            <a:headEnd/>
            <a:tailEnd/>
          </a:ln>
          <a:effectLst/>
        </p:spPr>
        <p:txBody>
          <a:bodyPr/>
          <a:lstStyle/>
          <a:p>
            <a:pPr algn="ctr">
              <a:buFontTx/>
              <a:buNone/>
            </a:pPr>
            <a:r>
              <a:rPr lang="it-IT" sz="1600">
                <a:latin typeface="Helvetica" pitchFamily="34" charset="0"/>
              </a:rPr>
              <a:t>Dr. Marco Rubini</a:t>
            </a:r>
          </a:p>
        </p:txBody>
      </p:sp>
      <p:sp>
        <p:nvSpPr>
          <p:cNvPr id="528391" name="Rectangle 7"/>
          <p:cNvSpPr>
            <a:spLocks noChangeArrowheads="1"/>
          </p:cNvSpPr>
          <p:nvPr/>
        </p:nvSpPr>
        <p:spPr bwMode="auto">
          <a:xfrm>
            <a:off x="1066800" y="1539875"/>
            <a:ext cx="7772400" cy="3886200"/>
          </a:xfrm>
          <a:prstGeom prst="rect">
            <a:avLst/>
          </a:prstGeom>
          <a:noFill/>
          <a:ln w="9525">
            <a:noFill/>
            <a:miter lim="800000"/>
            <a:headEnd/>
            <a:tailEnd/>
          </a:ln>
          <a:effectLst/>
        </p:spPr>
        <p:txBody>
          <a:bodyPr/>
          <a:lstStyle/>
          <a:p>
            <a:pPr marL="187325" indent="-187325"/>
            <a:r>
              <a:rPr lang="en-US" sz="2200" b="1">
                <a:latin typeface="Arial" charset="0"/>
              </a:rPr>
              <a:t>Italy – France - Israel</a:t>
            </a:r>
          </a:p>
          <a:p>
            <a:pPr marL="571500" lvl="1" indent="-193675"/>
            <a:r>
              <a:rPr lang="en-US" sz="2200" b="1">
                <a:latin typeface="Arial" charset="0"/>
              </a:rPr>
              <a:t>Run the white list CFC test:</a:t>
            </a:r>
          </a:p>
          <a:p>
            <a:pPr marL="1182688" lvl="2" indent="-228600"/>
            <a:r>
              <a:rPr lang="en-US" sz="2200" b="1">
                <a:latin typeface="Arial" charset="0"/>
              </a:rPr>
              <a:t>Likely more than 50% of revenues in France are passive revenues (i.e. Dividends or interests).</a:t>
            </a:r>
          </a:p>
          <a:p>
            <a:pPr marL="1182688" lvl="2" indent="-228600"/>
            <a:r>
              <a:rPr lang="en-US" sz="2200" b="1">
                <a:latin typeface="Arial" charset="0"/>
              </a:rPr>
              <a:t>Tax rate should not be less than 50% of the Italian rate, because dividends are 95% tax exempt and 5% taxed at 33,33% corporate tax.</a:t>
            </a:r>
          </a:p>
          <a:p>
            <a:pPr marL="1182688" lvl="2" indent="-228600"/>
            <a:r>
              <a:rPr lang="en-US" sz="2200" b="1">
                <a:latin typeface="Arial" charset="0"/>
              </a:rPr>
              <a:t>If test requirements Par. 167 TUIR are met: ruling as above mentioned, but “special consideration” because the difference Italy / France tax rate is very little + France offers BIT</a:t>
            </a:r>
          </a:p>
          <a:p>
            <a:pPr marL="571500" lvl="1" indent="-193675"/>
            <a:endParaRPr lang="en-US" sz="2200" b="1">
              <a:latin typeface="Arial" charset="0"/>
            </a:endParaRPr>
          </a:p>
          <a:p>
            <a:pPr marL="187325" indent="-187325"/>
            <a:endParaRPr lang="en-US" sz="2200" b="1">
              <a:latin typeface="Arial" charset="0"/>
            </a:endParaRPr>
          </a:p>
          <a:p>
            <a:pPr marL="187325" indent="-187325"/>
            <a:endParaRPr lang="en-US" sz="2200" b="1">
              <a:latin typeface="Arial"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egnaposto numero diapositiva 5"/>
          <p:cNvSpPr>
            <a:spLocks noGrp="1"/>
          </p:cNvSpPr>
          <p:nvPr>
            <p:ph type="sldNum" sz="quarter" idx="12"/>
          </p:nvPr>
        </p:nvSpPr>
        <p:spPr/>
        <p:txBody>
          <a:bodyPr/>
          <a:lstStyle/>
          <a:p>
            <a:fld id="{04BD41BB-E763-4CF8-9A21-0F4D3507A028}" type="slidenum">
              <a:rPr lang="en-US"/>
              <a:pPr/>
              <a:t>10</a:t>
            </a:fld>
            <a:endParaRPr lang="en-US"/>
          </a:p>
        </p:txBody>
      </p:sp>
      <p:pic>
        <p:nvPicPr>
          <p:cNvPr id="529410" name="Picture 2" descr="logo ODCEC verona2"/>
          <p:cNvPicPr>
            <a:picLocks noChangeAspect="1" noChangeArrowheads="1"/>
          </p:cNvPicPr>
          <p:nvPr/>
        </p:nvPicPr>
        <p:blipFill>
          <a:blip r:embed="rId2"/>
          <a:srcRect/>
          <a:stretch>
            <a:fillRect/>
          </a:stretch>
        </p:blipFill>
        <p:spPr bwMode="auto">
          <a:xfrm>
            <a:off x="6824663" y="5907088"/>
            <a:ext cx="1512887" cy="760412"/>
          </a:xfrm>
          <a:prstGeom prst="rect">
            <a:avLst/>
          </a:prstGeom>
          <a:noFill/>
          <a:ln w="9525">
            <a:noFill/>
            <a:miter lim="800000"/>
            <a:headEnd/>
            <a:tailEnd/>
          </a:ln>
        </p:spPr>
      </p:pic>
      <p:sp>
        <p:nvSpPr>
          <p:cNvPr id="529411" name="Rectangle 3"/>
          <p:cNvSpPr>
            <a:spLocks noChangeArrowheads="1"/>
          </p:cNvSpPr>
          <p:nvPr/>
        </p:nvSpPr>
        <p:spPr bwMode="auto">
          <a:xfrm>
            <a:off x="1238250" y="333375"/>
            <a:ext cx="7429500" cy="838200"/>
          </a:xfrm>
          <a:prstGeom prst="rect">
            <a:avLst/>
          </a:prstGeom>
          <a:noFill/>
          <a:ln w="9525">
            <a:noFill/>
            <a:miter lim="800000"/>
            <a:headEnd/>
            <a:tailEnd/>
          </a:ln>
          <a:effectLst/>
        </p:spPr>
        <p:txBody>
          <a:bodyPr anchor="ctr"/>
          <a:lstStyle/>
          <a:p>
            <a:pPr algn="ctr">
              <a:spcBef>
                <a:spcPct val="0"/>
              </a:spcBef>
              <a:buFontTx/>
              <a:buNone/>
            </a:pPr>
            <a:r>
              <a:rPr lang="en-US" sz="3200" b="1">
                <a:solidFill>
                  <a:schemeClr val="tx2"/>
                </a:solidFill>
                <a:latin typeface="Arial" charset="0"/>
              </a:rPr>
              <a:t>Case 1: tax planning issues</a:t>
            </a:r>
          </a:p>
        </p:txBody>
      </p:sp>
      <p:pic>
        <p:nvPicPr>
          <p:cNvPr id="529412" name="Picture 4" descr="logo ODCEC verona2"/>
          <p:cNvPicPr>
            <a:picLocks noChangeAspect="1" noChangeArrowheads="1"/>
          </p:cNvPicPr>
          <p:nvPr/>
        </p:nvPicPr>
        <p:blipFill>
          <a:blip r:embed="rId2"/>
          <a:srcRect/>
          <a:stretch>
            <a:fillRect/>
          </a:stretch>
        </p:blipFill>
        <p:spPr bwMode="auto">
          <a:xfrm>
            <a:off x="6824663" y="5907088"/>
            <a:ext cx="1512887" cy="760412"/>
          </a:xfrm>
          <a:prstGeom prst="rect">
            <a:avLst/>
          </a:prstGeom>
          <a:noFill/>
          <a:ln w="9525">
            <a:noFill/>
            <a:miter lim="800000"/>
            <a:headEnd/>
            <a:tailEnd/>
          </a:ln>
        </p:spPr>
      </p:pic>
      <p:sp>
        <p:nvSpPr>
          <p:cNvPr id="529413" name="Line 5"/>
          <p:cNvSpPr>
            <a:spLocks noChangeShapeType="1"/>
          </p:cNvSpPr>
          <p:nvPr/>
        </p:nvSpPr>
        <p:spPr bwMode="auto">
          <a:xfrm>
            <a:off x="776288" y="5734050"/>
            <a:ext cx="8318500" cy="0"/>
          </a:xfrm>
          <a:prstGeom prst="line">
            <a:avLst/>
          </a:prstGeom>
          <a:noFill/>
          <a:ln w="9525">
            <a:solidFill>
              <a:schemeClr val="tx1"/>
            </a:solidFill>
            <a:round/>
            <a:headEnd/>
            <a:tailEnd/>
          </a:ln>
          <a:effectLst/>
        </p:spPr>
        <p:txBody>
          <a:bodyPr/>
          <a:lstStyle/>
          <a:p>
            <a:endParaRPr lang="it-IT"/>
          </a:p>
        </p:txBody>
      </p:sp>
      <p:sp>
        <p:nvSpPr>
          <p:cNvPr id="529414" name="Rectangle 6"/>
          <p:cNvSpPr>
            <a:spLocks noChangeArrowheads="1"/>
          </p:cNvSpPr>
          <p:nvPr/>
        </p:nvSpPr>
        <p:spPr bwMode="auto">
          <a:xfrm>
            <a:off x="2133600" y="6049963"/>
            <a:ext cx="5599113" cy="287337"/>
          </a:xfrm>
          <a:prstGeom prst="rect">
            <a:avLst/>
          </a:prstGeom>
          <a:noFill/>
          <a:ln w="9525">
            <a:noFill/>
            <a:miter lim="800000"/>
            <a:headEnd/>
            <a:tailEnd/>
          </a:ln>
          <a:effectLst/>
        </p:spPr>
        <p:txBody>
          <a:bodyPr/>
          <a:lstStyle/>
          <a:p>
            <a:pPr algn="ctr">
              <a:buFontTx/>
              <a:buNone/>
            </a:pPr>
            <a:r>
              <a:rPr lang="it-IT" sz="1600">
                <a:latin typeface="Helvetica" pitchFamily="34" charset="0"/>
              </a:rPr>
              <a:t>Dr. Marco Rubini</a:t>
            </a:r>
          </a:p>
        </p:txBody>
      </p:sp>
      <p:sp>
        <p:nvSpPr>
          <p:cNvPr id="529416" name="Rectangle 8"/>
          <p:cNvSpPr>
            <a:spLocks noChangeArrowheads="1"/>
          </p:cNvSpPr>
          <p:nvPr/>
        </p:nvSpPr>
        <p:spPr bwMode="auto">
          <a:xfrm>
            <a:off x="1066800" y="1539875"/>
            <a:ext cx="7772400" cy="3886200"/>
          </a:xfrm>
          <a:prstGeom prst="rect">
            <a:avLst/>
          </a:prstGeom>
          <a:noFill/>
          <a:ln w="9525">
            <a:noFill/>
            <a:miter lim="800000"/>
            <a:headEnd/>
            <a:tailEnd/>
          </a:ln>
          <a:effectLst/>
        </p:spPr>
        <p:txBody>
          <a:bodyPr/>
          <a:lstStyle/>
          <a:p>
            <a:pPr marL="187325" indent="-187325"/>
            <a:r>
              <a:rPr lang="en-US" sz="2200" b="1">
                <a:latin typeface="Arial" charset="0"/>
              </a:rPr>
              <a:t>Italy – France - Israel </a:t>
            </a:r>
          </a:p>
          <a:p>
            <a:pPr marL="571500" lvl="1" indent="-193675"/>
            <a:r>
              <a:rPr lang="en-US" sz="2200" b="1">
                <a:latin typeface="Arial" charset="0"/>
              </a:rPr>
              <a:t>Withholding tax Israel outbound France inbound (tax treaty):</a:t>
            </a:r>
          </a:p>
          <a:p>
            <a:pPr marL="1182688" lvl="2" indent="-228600"/>
            <a:r>
              <a:rPr lang="en-US" sz="2200" b="1">
                <a:latin typeface="Arial" charset="0"/>
              </a:rPr>
              <a:t>On interests 5% but mostly 10%</a:t>
            </a:r>
          </a:p>
          <a:p>
            <a:pPr marL="1182688" lvl="2" indent="-228600"/>
            <a:r>
              <a:rPr lang="en-US" sz="2200" b="1">
                <a:latin typeface="Arial" charset="0"/>
              </a:rPr>
              <a:t>On dividends from 5% to 15%.</a:t>
            </a:r>
          </a:p>
          <a:p>
            <a:pPr marL="571500" lvl="1" indent="-193675"/>
            <a:r>
              <a:rPr lang="en-US" sz="2200" b="1">
                <a:latin typeface="Arial" charset="0"/>
              </a:rPr>
              <a:t>Capital gain: (France sells Israel) mostly taxed in Israel</a:t>
            </a:r>
          </a:p>
          <a:p>
            <a:pPr marL="571500" lvl="1" indent="-193675"/>
            <a:r>
              <a:rPr lang="en-US" sz="2200" b="1">
                <a:latin typeface="Arial" charset="0"/>
              </a:rPr>
              <a:t>Taxation of interests in France at 33,33% rate</a:t>
            </a:r>
          </a:p>
          <a:p>
            <a:pPr marL="571500" lvl="1" indent="-193675"/>
            <a:r>
              <a:rPr lang="en-US" sz="2200" b="1">
                <a:latin typeface="Arial" charset="0"/>
              </a:rPr>
              <a:t>Taxation of dividends in France: 5% at 33,33% rate</a:t>
            </a:r>
          </a:p>
          <a:p>
            <a:pPr marL="571500" lvl="1" indent="-193675"/>
            <a:r>
              <a:rPr lang="en-US" sz="2200" b="1">
                <a:latin typeface="Arial" charset="0"/>
              </a:rPr>
              <a:t>Caveat: France subsidiary must not be deemed as tax resident in Italy.</a:t>
            </a:r>
          </a:p>
          <a:p>
            <a:pPr marL="571500" lvl="1" indent="-193675"/>
            <a:endParaRPr lang="en-US" sz="2200" b="1">
              <a:latin typeface="Arial" charset="0"/>
            </a:endParaRPr>
          </a:p>
          <a:p>
            <a:pPr marL="571500" lvl="1" indent="-193675"/>
            <a:endParaRPr lang="en-US" sz="2200" b="1">
              <a:latin typeface="Arial" charset="0"/>
            </a:endParaRPr>
          </a:p>
          <a:p>
            <a:pPr marL="571500" lvl="1" indent="-193675"/>
            <a:endParaRPr lang="en-US" sz="2200" b="1">
              <a:latin typeface="Arial" charset="0"/>
            </a:endParaRPr>
          </a:p>
          <a:p>
            <a:pPr marL="187325" indent="-187325"/>
            <a:endParaRPr lang="en-US" sz="2200" b="1">
              <a:latin typeface="Arial" charset="0"/>
            </a:endParaRPr>
          </a:p>
          <a:p>
            <a:pPr marL="187325" indent="-187325"/>
            <a:endParaRPr lang="en-US" sz="2200" b="1">
              <a:latin typeface="Arial"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egnaposto numero diapositiva 5"/>
          <p:cNvSpPr>
            <a:spLocks noGrp="1"/>
          </p:cNvSpPr>
          <p:nvPr>
            <p:ph type="sldNum" sz="quarter" idx="12"/>
          </p:nvPr>
        </p:nvSpPr>
        <p:spPr/>
        <p:txBody>
          <a:bodyPr/>
          <a:lstStyle/>
          <a:p>
            <a:fld id="{66D939E1-ED17-4715-A137-B398C3673CE4}" type="slidenum">
              <a:rPr lang="en-US"/>
              <a:pPr/>
              <a:t>11</a:t>
            </a:fld>
            <a:endParaRPr lang="en-US"/>
          </a:p>
        </p:txBody>
      </p:sp>
      <p:pic>
        <p:nvPicPr>
          <p:cNvPr id="532482" name="Picture 2" descr="logo ODCEC verona2"/>
          <p:cNvPicPr>
            <a:picLocks noChangeAspect="1" noChangeArrowheads="1"/>
          </p:cNvPicPr>
          <p:nvPr/>
        </p:nvPicPr>
        <p:blipFill>
          <a:blip r:embed="rId2"/>
          <a:srcRect/>
          <a:stretch>
            <a:fillRect/>
          </a:stretch>
        </p:blipFill>
        <p:spPr bwMode="auto">
          <a:xfrm>
            <a:off x="6824663" y="5907088"/>
            <a:ext cx="1512887" cy="760412"/>
          </a:xfrm>
          <a:prstGeom prst="rect">
            <a:avLst/>
          </a:prstGeom>
          <a:noFill/>
          <a:ln w="9525">
            <a:noFill/>
            <a:miter lim="800000"/>
            <a:headEnd/>
            <a:tailEnd/>
          </a:ln>
        </p:spPr>
      </p:pic>
      <p:sp>
        <p:nvSpPr>
          <p:cNvPr id="532483" name="Rectangle 3"/>
          <p:cNvSpPr>
            <a:spLocks noChangeArrowheads="1"/>
          </p:cNvSpPr>
          <p:nvPr/>
        </p:nvSpPr>
        <p:spPr bwMode="auto">
          <a:xfrm>
            <a:off x="1238250" y="333375"/>
            <a:ext cx="7429500" cy="838200"/>
          </a:xfrm>
          <a:prstGeom prst="rect">
            <a:avLst/>
          </a:prstGeom>
          <a:noFill/>
          <a:ln w="9525">
            <a:noFill/>
            <a:miter lim="800000"/>
            <a:headEnd/>
            <a:tailEnd/>
          </a:ln>
          <a:effectLst/>
        </p:spPr>
        <p:txBody>
          <a:bodyPr anchor="ctr"/>
          <a:lstStyle/>
          <a:p>
            <a:pPr algn="ctr">
              <a:spcBef>
                <a:spcPct val="0"/>
              </a:spcBef>
              <a:buFontTx/>
              <a:buNone/>
            </a:pPr>
            <a:r>
              <a:rPr lang="en-US" sz="3200" b="1">
                <a:solidFill>
                  <a:schemeClr val="tx2"/>
                </a:solidFill>
                <a:latin typeface="Arial" charset="0"/>
              </a:rPr>
              <a:t>Case 1: tax planning issues</a:t>
            </a:r>
          </a:p>
        </p:txBody>
      </p:sp>
      <p:pic>
        <p:nvPicPr>
          <p:cNvPr id="532484" name="Picture 4" descr="logo ODCEC verona2"/>
          <p:cNvPicPr>
            <a:picLocks noChangeAspect="1" noChangeArrowheads="1"/>
          </p:cNvPicPr>
          <p:nvPr/>
        </p:nvPicPr>
        <p:blipFill>
          <a:blip r:embed="rId2"/>
          <a:srcRect/>
          <a:stretch>
            <a:fillRect/>
          </a:stretch>
        </p:blipFill>
        <p:spPr bwMode="auto">
          <a:xfrm>
            <a:off x="6824663" y="5907088"/>
            <a:ext cx="1512887" cy="760412"/>
          </a:xfrm>
          <a:prstGeom prst="rect">
            <a:avLst/>
          </a:prstGeom>
          <a:noFill/>
          <a:ln w="9525">
            <a:noFill/>
            <a:miter lim="800000"/>
            <a:headEnd/>
            <a:tailEnd/>
          </a:ln>
        </p:spPr>
      </p:pic>
      <p:sp>
        <p:nvSpPr>
          <p:cNvPr id="532485" name="Line 5"/>
          <p:cNvSpPr>
            <a:spLocks noChangeShapeType="1"/>
          </p:cNvSpPr>
          <p:nvPr/>
        </p:nvSpPr>
        <p:spPr bwMode="auto">
          <a:xfrm>
            <a:off x="776288" y="5734050"/>
            <a:ext cx="8318500" cy="0"/>
          </a:xfrm>
          <a:prstGeom prst="line">
            <a:avLst/>
          </a:prstGeom>
          <a:noFill/>
          <a:ln w="9525">
            <a:solidFill>
              <a:schemeClr val="tx1"/>
            </a:solidFill>
            <a:round/>
            <a:headEnd/>
            <a:tailEnd/>
          </a:ln>
          <a:effectLst/>
        </p:spPr>
        <p:txBody>
          <a:bodyPr/>
          <a:lstStyle/>
          <a:p>
            <a:endParaRPr lang="it-IT"/>
          </a:p>
        </p:txBody>
      </p:sp>
      <p:sp>
        <p:nvSpPr>
          <p:cNvPr id="532486" name="Rectangle 6"/>
          <p:cNvSpPr>
            <a:spLocks noChangeArrowheads="1"/>
          </p:cNvSpPr>
          <p:nvPr/>
        </p:nvSpPr>
        <p:spPr bwMode="auto">
          <a:xfrm>
            <a:off x="2133600" y="6049963"/>
            <a:ext cx="5599113" cy="287337"/>
          </a:xfrm>
          <a:prstGeom prst="rect">
            <a:avLst/>
          </a:prstGeom>
          <a:noFill/>
          <a:ln w="9525">
            <a:noFill/>
            <a:miter lim="800000"/>
            <a:headEnd/>
            <a:tailEnd/>
          </a:ln>
          <a:effectLst/>
        </p:spPr>
        <p:txBody>
          <a:bodyPr/>
          <a:lstStyle/>
          <a:p>
            <a:pPr algn="ctr">
              <a:buFontTx/>
              <a:buNone/>
            </a:pPr>
            <a:r>
              <a:rPr lang="it-IT" sz="1600">
                <a:latin typeface="Helvetica" pitchFamily="34" charset="0"/>
              </a:rPr>
              <a:t>Dr. Marco Rubini</a:t>
            </a:r>
          </a:p>
        </p:txBody>
      </p:sp>
      <p:sp>
        <p:nvSpPr>
          <p:cNvPr id="532488" name="Rectangle 8"/>
          <p:cNvSpPr>
            <a:spLocks noChangeArrowheads="1"/>
          </p:cNvSpPr>
          <p:nvPr/>
        </p:nvSpPr>
        <p:spPr bwMode="auto">
          <a:xfrm>
            <a:off x="1066800" y="1539875"/>
            <a:ext cx="7772400" cy="3886200"/>
          </a:xfrm>
          <a:prstGeom prst="rect">
            <a:avLst/>
          </a:prstGeom>
          <a:noFill/>
          <a:ln w="9525">
            <a:noFill/>
            <a:miter lim="800000"/>
            <a:headEnd/>
            <a:tailEnd/>
          </a:ln>
          <a:effectLst/>
        </p:spPr>
        <p:txBody>
          <a:bodyPr/>
          <a:lstStyle/>
          <a:p>
            <a:pPr marL="187325" indent="-187325"/>
            <a:r>
              <a:rPr lang="en-US" sz="2200" b="1">
                <a:latin typeface="Arial" charset="0"/>
              </a:rPr>
              <a:t>Italy – France - Israel </a:t>
            </a:r>
          </a:p>
          <a:p>
            <a:pPr marL="571500" lvl="1" indent="-193675"/>
            <a:r>
              <a:rPr lang="en-US" sz="2200" b="1">
                <a:latin typeface="Arial" charset="0"/>
              </a:rPr>
              <a:t>Withholding tax France outbound Italy inbound:</a:t>
            </a:r>
          </a:p>
          <a:p>
            <a:pPr marL="1182688" lvl="2" indent="-228600"/>
            <a:r>
              <a:rPr lang="en-US" sz="2200" b="1">
                <a:latin typeface="Arial" charset="0"/>
              </a:rPr>
              <a:t>On interests 0% if parent/subsidiary directive requirements are met;</a:t>
            </a:r>
          </a:p>
          <a:p>
            <a:pPr marL="1182688" lvl="2" indent="-228600"/>
            <a:r>
              <a:rPr lang="en-US" sz="2200" b="1">
                <a:latin typeface="Arial" charset="0"/>
              </a:rPr>
              <a:t>On dividends 0% if parent/subsidiary directive requirements are met;</a:t>
            </a:r>
          </a:p>
          <a:p>
            <a:pPr marL="571500" lvl="1" indent="-193675"/>
            <a:r>
              <a:rPr lang="en-US" sz="2200" b="1">
                <a:latin typeface="Arial" charset="0"/>
              </a:rPr>
              <a:t>Capital gain (Italy sells France): taxed in Italy (but check Israeli tax avoidance rules).</a:t>
            </a:r>
          </a:p>
          <a:p>
            <a:pPr marL="571500" lvl="1" indent="-193675"/>
            <a:r>
              <a:rPr lang="en-US" sz="2200" b="1">
                <a:latin typeface="Arial" charset="0"/>
              </a:rPr>
              <a:t>Taxation of French dividends in Italy: 5% at 27,5% rate.</a:t>
            </a:r>
          </a:p>
          <a:p>
            <a:pPr marL="571500" lvl="1" indent="-193675"/>
            <a:r>
              <a:rPr lang="en-US" sz="2200" b="1">
                <a:latin typeface="Arial" charset="0"/>
              </a:rPr>
              <a:t>Bottom line: evaluate extra costs vs. BIT protection.</a:t>
            </a:r>
          </a:p>
          <a:p>
            <a:pPr marL="571500" lvl="1" indent="-193675"/>
            <a:endParaRPr lang="en-US" sz="2200" b="1">
              <a:latin typeface="Arial" charset="0"/>
            </a:endParaRPr>
          </a:p>
          <a:p>
            <a:pPr marL="187325" indent="-187325"/>
            <a:endParaRPr lang="en-US" sz="2200" b="1">
              <a:latin typeface="Arial" charset="0"/>
            </a:endParaRPr>
          </a:p>
          <a:p>
            <a:pPr marL="187325" indent="-187325"/>
            <a:endParaRPr lang="en-US" sz="2200" b="1">
              <a:latin typeface="Arial"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egnaposto numero diapositiva 5"/>
          <p:cNvSpPr>
            <a:spLocks noGrp="1"/>
          </p:cNvSpPr>
          <p:nvPr>
            <p:ph type="sldNum" sz="quarter" idx="12"/>
          </p:nvPr>
        </p:nvSpPr>
        <p:spPr/>
        <p:txBody>
          <a:bodyPr/>
          <a:lstStyle/>
          <a:p>
            <a:fld id="{FE6028C5-2811-48A5-8AE4-8EE57F55E1FE}" type="slidenum">
              <a:rPr lang="en-US"/>
              <a:pPr/>
              <a:t>12</a:t>
            </a:fld>
            <a:endParaRPr lang="en-US"/>
          </a:p>
        </p:txBody>
      </p:sp>
      <p:pic>
        <p:nvPicPr>
          <p:cNvPr id="530434" name="Picture 2" descr="logo ODCEC verona2"/>
          <p:cNvPicPr>
            <a:picLocks noChangeAspect="1" noChangeArrowheads="1"/>
          </p:cNvPicPr>
          <p:nvPr/>
        </p:nvPicPr>
        <p:blipFill>
          <a:blip r:embed="rId2"/>
          <a:srcRect/>
          <a:stretch>
            <a:fillRect/>
          </a:stretch>
        </p:blipFill>
        <p:spPr bwMode="auto">
          <a:xfrm>
            <a:off x="6824663" y="5907088"/>
            <a:ext cx="1512887" cy="760412"/>
          </a:xfrm>
          <a:prstGeom prst="rect">
            <a:avLst/>
          </a:prstGeom>
          <a:noFill/>
          <a:ln w="9525">
            <a:noFill/>
            <a:miter lim="800000"/>
            <a:headEnd/>
            <a:tailEnd/>
          </a:ln>
        </p:spPr>
      </p:pic>
      <p:sp>
        <p:nvSpPr>
          <p:cNvPr id="530435" name="Rectangle 3"/>
          <p:cNvSpPr>
            <a:spLocks noChangeArrowheads="1"/>
          </p:cNvSpPr>
          <p:nvPr/>
        </p:nvSpPr>
        <p:spPr bwMode="auto">
          <a:xfrm>
            <a:off x="1238250" y="333375"/>
            <a:ext cx="7429500" cy="838200"/>
          </a:xfrm>
          <a:prstGeom prst="rect">
            <a:avLst/>
          </a:prstGeom>
          <a:noFill/>
          <a:ln w="9525">
            <a:noFill/>
            <a:miter lim="800000"/>
            <a:headEnd/>
            <a:tailEnd/>
          </a:ln>
          <a:effectLst/>
        </p:spPr>
        <p:txBody>
          <a:bodyPr anchor="ctr"/>
          <a:lstStyle/>
          <a:p>
            <a:pPr algn="ctr">
              <a:spcBef>
                <a:spcPct val="0"/>
              </a:spcBef>
              <a:buFontTx/>
              <a:buNone/>
            </a:pPr>
            <a:r>
              <a:rPr lang="en-US" sz="3200" b="1">
                <a:solidFill>
                  <a:schemeClr val="tx2"/>
                </a:solidFill>
                <a:latin typeface="Arial" charset="0"/>
              </a:rPr>
              <a:t>Case 2: Structuring</a:t>
            </a:r>
          </a:p>
        </p:txBody>
      </p:sp>
      <p:pic>
        <p:nvPicPr>
          <p:cNvPr id="530436" name="Picture 4" descr="logo ODCEC verona2"/>
          <p:cNvPicPr>
            <a:picLocks noChangeAspect="1" noChangeArrowheads="1"/>
          </p:cNvPicPr>
          <p:nvPr/>
        </p:nvPicPr>
        <p:blipFill>
          <a:blip r:embed="rId2"/>
          <a:srcRect/>
          <a:stretch>
            <a:fillRect/>
          </a:stretch>
        </p:blipFill>
        <p:spPr bwMode="auto">
          <a:xfrm>
            <a:off x="6824663" y="5907088"/>
            <a:ext cx="1512887" cy="760412"/>
          </a:xfrm>
          <a:prstGeom prst="rect">
            <a:avLst/>
          </a:prstGeom>
          <a:noFill/>
          <a:ln w="9525">
            <a:noFill/>
            <a:miter lim="800000"/>
            <a:headEnd/>
            <a:tailEnd/>
          </a:ln>
        </p:spPr>
      </p:pic>
      <p:sp>
        <p:nvSpPr>
          <p:cNvPr id="530437" name="Line 5"/>
          <p:cNvSpPr>
            <a:spLocks noChangeShapeType="1"/>
          </p:cNvSpPr>
          <p:nvPr/>
        </p:nvSpPr>
        <p:spPr bwMode="auto">
          <a:xfrm>
            <a:off x="776288" y="5734050"/>
            <a:ext cx="8318500" cy="0"/>
          </a:xfrm>
          <a:prstGeom prst="line">
            <a:avLst/>
          </a:prstGeom>
          <a:noFill/>
          <a:ln w="9525">
            <a:solidFill>
              <a:schemeClr val="tx1"/>
            </a:solidFill>
            <a:round/>
            <a:headEnd/>
            <a:tailEnd/>
          </a:ln>
          <a:effectLst/>
        </p:spPr>
        <p:txBody>
          <a:bodyPr/>
          <a:lstStyle/>
          <a:p>
            <a:endParaRPr lang="it-IT"/>
          </a:p>
        </p:txBody>
      </p:sp>
      <p:sp>
        <p:nvSpPr>
          <p:cNvPr id="530438" name="Rectangle 6"/>
          <p:cNvSpPr>
            <a:spLocks noChangeArrowheads="1"/>
          </p:cNvSpPr>
          <p:nvPr/>
        </p:nvSpPr>
        <p:spPr bwMode="auto">
          <a:xfrm>
            <a:off x="2133600" y="6049963"/>
            <a:ext cx="5599113" cy="287337"/>
          </a:xfrm>
          <a:prstGeom prst="rect">
            <a:avLst/>
          </a:prstGeom>
          <a:noFill/>
          <a:ln w="9525">
            <a:noFill/>
            <a:miter lim="800000"/>
            <a:headEnd/>
            <a:tailEnd/>
          </a:ln>
          <a:effectLst/>
        </p:spPr>
        <p:txBody>
          <a:bodyPr/>
          <a:lstStyle/>
          <a:p>
            <a:pPr algn="ctr">
              <a:buFontTx/>
              <a:buNone/>
            </a:pPr>
            <a:r>
              <a:rPr lang="it-IT" sz="1600">
                <a:latin typeface="Helvetica" pitchFamily="34" charset="0"/>
              </a:rPr>
              <a:t>Dr. Marco Rubini</a:t>
            </a:r>
          </a:p>
        </p:txBody>
      </p:sp>
      <p:sp>
        <p:nvSpPr>
          <p:cNvPr id="530440" name="Rectangle 8"/>
          <p:cNvSpPr>
            <a:spLocks noChangeArrowheads="1"/>
          </p:cNvSpPr>
          <p:nvPr/>
        </p:nvSpPr>
        <p:spPr bwMode="auto">
          <a:xfrm>
            <a:off x="1036638" y="1584325"/>
            <a:ext cx="7772400" cy="3886200"/>
          </a:xfrm>
          <a:prstGeom prst="rect">
            <a:avLst/>
          </a:prstGeom>
          <a:noFill/>
          <a:ln w="9525">
            <a:noFill/>
            <a:miter lim="800000"/>
            <a:headEnd/>
            <a:tailEnd/>
          </a:ln>
          <a:effectLst/>
        </p:spPr>
        <p:txBody>
          <a:bodyPr/>
          <a:lstStyle/>
          <a:p>
            <a:pPr marL="187325" indent="-187325"/>
            <a:r>
              <a:rPr lang="en-US" sz="2200" b="1">
                <a:latin typeface="Arial" charset="0"/>
              </a:rPr>
              <a:t>An Italian corporation (legal entity) is planning to invest in Singapore.</a:t>
            </a:r>
          </a:p>
          <a:p>
            <a:pPr marL="187325" indent="-187325"/>
            <a:r>
              <a:rPr lang="en-US" sz="2200" b="1">
                <a:latin typeface="Arial" charset="0"/>
              </a:rPr>
              <a:t>There is no BIT between Italy and Singapore (source: www.unctad.org and www.finanze.it).</a:t>
            </a:r>
          </a:p>
          <a:p>
            <a:pPr marL="187325" indent="-187325"/>
            <a:r>
              <a:rPr lang="en-US" sz="2200" b="1">
                <a:latin typeface="Arial" charset="0"/>
              </a:rPr>
              <a:t>There is a BIT between the Netherland and Singapore, so a possible solution could be to establish a Dutch subsidiary and then to establish an entity in Singapore.</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egnaposto numero diapositiva 5"/>
          <p:cNvSpPr>
            <a:spLocks noGrp="1"/>
          </p:cNvSpPr>
          <p:nvPr>
            <p:ph type="sldNum" sz="quarter" idx="12"/>
          </p:nvPr>
        </p:nvSpPr>
        <p:spPr/>
        <p:txBody>
          <a:bodyPr/>
          <a:lstStyle/>
          <a:p>
            <a:fld id="{A39AAA24-C6EC-4B91-9C3E-E6DB33A94B8D}" type="slidenum">
              <a:rPr lang="en-US"/>
              <a:pPr/>
              <a:t>13</a:t>
            </a:fld>
            <a:endParaRPr lang="en-US"/>
          </a:p>
        </p:txBody>
      </p:sp>
      <p:pic>
        <p:nvPicPr>
          <p:cNvPr id="531458" name="Picture 2" descr="logo ODCEC verona2"/>
          <p:cNvPicPr>
            <a:picLocks noChangeAspect="1" noChangeArrowheads="1"/>
          </p:cNvPicPr>
          <p:nvPr/>
        </p:nvPicPr>
        <p:blipFill>
          <a:blip r:embed="rId2"/>
          <a:srcRect/>
          <a:stretch>
            <a:fillRect/>
          </a:stretch>
        </p:blipFill>
        <p:spPr bwMode="auto">
          <a:xfrm>
            <a:off x="6824663" y="5907088"/>
            <a:ext cx="1512887" cy="760412"/>
          </a:xfrm>
          <a:prstGeom prst="rect">
            <a:avLst/>
          </a:prstGeom>
          <a:noFill/>
          <a:ln w="9525">
            <a:noFill/>
            <a:miter lim="800000"/>
            <a:headEnd/>
            <a:tailEnd/>
          </a:ln>
        </p:spPr>
      </p:pic>
      <p:sp>
        <p:nvSpPr>
          <p:cNvPr id="531459" name="Rectangle 3"/>
          <p:cNvSpPr>
            <a:spLocks noChangeArrowheads="1"/>
          </p:cNvSpPr>
          <p:nvPr/>
        </p:nvSpPr>
        <p:spPr bwMode="auto">
          <a:xfrm>
            <a:off x="1238250" y="333375"/>
            <a:ext cx="7429500" cy="838200"/>
          </a:xfrm>
          <a:prstGeom prst="rect">
            <a:avLst/>
          </a:prstGeom>
          <a:noFill/>
          <a:ln w="9525">
            <a:noFill/>
            <a:miter lim="800000"/>
            <a:headEnd/>
            <a:tailEnd/>
          </a:ln>
          <a:effectLst/>
        </p:spPr>
        <p:txBody>
          <a:bodyPr anchor="ctr"/>
          <a:lstStyle/>
          <a:p>
            <a:pPr algn="ctr">
              <a:spcBef>
                <a:spcPct val="0"/>
              </a:spcBef>
              <a:buFontTx/>
              <a:buNone/>
            </a:pPr>
            <a:r>
              <a:rPr lang="en-US" sz="3200" b="1">
                <a:solidFill>
                  <a:schemeClr val="tx2"/>
                </a:solidFill>
                <a:latin typeface="Arial" charset="0"/>
              </a:rPr>
              <a:t>Case 2: tax planning issues</a:t>
            </a:r>
          </a:p>
        </p:txBody>
      </p:sp>
      <p:pic>
        <p:nvPicPr>
          <p:cNvPr id="531460" name="Picture 4" descr="logo ODCEC verona2"/>
          <p:cNvPicPr>
            <a:picLocks noChangeAspect="1" noChangeArrowheads="1"/>
          </p:cNvPicPr>
          <p:nvPr/>
        </p:nvPicPr>
        <p:blipFill>
          <a:blip r:embed="rId2"/>
          <a:srcRect/>
          <a:stretch>
            <a:fillRect/>
          </a:stretch>
        </p:blipFill>
        <p:spPr bwMode="auto">
          <a:xfrm>
            <a:off x="6824663" y="5907088"/>
            <a:ext cx="1512887" cy="760412"/>
          </a:xfrm>
          <a:prstGeom prst="rect">
            <a:avLst/>
          </a:prstGeom>
          <a:noFill/>
          <a:ln w="9525">
            <a:noFill/>
            <a:miter lim="800000"/>
            <a:headEnd/>
            <a:tailEnd/>
          </a:ln>
        </p:spPr>
      </p:pic>
      <p:sp>
        <p:nvSpPr>
          <p:cNvPr id="531461" name="Line 5"/>
          <p:cNvSpPr>
            <a:spLocks noChangeShapeType="1"/>
          </p:cNvSpPr>
          <p:nvPr/>
        </p:nvSpPr>
        <p:spPr bwMode="auto">
          <a:xfrm>
            <a:off x="776288" y="5734050"/>
            <a:ext cx="8318500" cy="0"/>
          </a:xfrm>
          <a:prstGeom prst="line">
            <a:avLst/>
          </a:prstGeom>
          <a:noFill/>
          <a:ln w="9525">
            <a:solidFill>
              <a:schemeClr val="tx1"/>
            </a:solidFill>
            <a:round/>
            <a:headEnd/>
            <a:tailEnd/>
          </a:ln>
          <a:effectLst/>
        </p:spPr>
        <p:txBody>
          <a:bodyPr/>
          <a:lstStyle/>
          <a:p>
            <a:endParaRPr lang="it-IT"/>
          </a:p>
        </p:txBody>
      </p:sp>
      <p:sp>
        <p:nvSpPr>
          <p:cNvPr id="531462" name="Rectangle 6"/>
          <p:cNvSpPr>
            <a:spLocks noChangeArrowheads="1"/>
          </p:cNvSpPr>
          <p:nvPr/>
        </p:nvSpPr>
        <p:spPr bwMode="auto">
          <a:xfrm>
            <a:off x="2133600" y="6049963"/>
            <a:ext cx="5599113" cy="287337"/>
          </a:xfrm>
          <a:prstGeom prst="rect">
            <a:avLst/>
          </a:prstGeom>
          <a:noFill/>
          <a:ln w="9525">
            <a:noFill/>
            <a:miter lim="800000"/>
            <a:headEnd/>
            <a:tailEnd/>
          </a:ln>
          <a:effectLst/>
        </p:spPr>
        <p:txBody>
          <a:bodyPr/>
          <a:lstStyle/>
          <a:p>
            <a:pPr algn="ctr">
              <a:buFontTx/>
              <a:buNone/>
            </a:pPr>
            <a:r>
              <a:rPr lang="it-IT" sz="1600">
                <a:latin typeface="Helvetica" pitchFamily="34" charset="0"/>
              </a:rPr>
              <a:t>Dr. Marco Rubini</a:t>
            </a:r>
          </a:p>
        </p:txBody>
      </p:sp>
      <p:sp>
        <p:nvSpPr>
          <p:cNvPr id="531465" name="Rectangle 9"/>
          <p:cNvSpPr>
            <a:spLocks noChangeArrowheads="1"/>
          </p:cNvSpPr>
          <p:nvPr/>
        </p:nvSpPr>
        <p:spPr bwMode="auto">
          <a:xfrm>
            <a:off x="1066800" y="1554163"/>
            <a:ext cx="7772400" cy="3886200"/>
          </a:xfrm>
          <a:prstGeom prst="rect">
            <a:avLst/>
          </a:prstGeom>
          <a:noFill/>
          <a:ln w="9525">
            <a:noFill/>
            <a:miter lim="800000"/>
            <a:headEnd/>
            <a:tailEnd/>
          </a:ln>
          <a:effectLst/>
        </p:spPr>
        <p:txBody>
          <a:bodyPr/>
          <a:lstStyle/>
          <a:p>
            <a:pPr marL="187325" indent="-187325"/>
            <a:r>
              <a:rPr lang="en-US" sz="2200" b="1">
                <a:latin typeface="Arial" charset="0"/>
              </a:rPr>
              <a:t>Pro / cons. of direct investment Italy – Singapore vs. Italy – the Netherland – Singapore</a:t>
            </a:r>
          </a:p>
          <a:p>
            <a:pPr marL="187325" indent="-187325"/>
            <a:r>
              <a:rPr lang="en-US" sz="2200" b="1">
                <a:latin typeface="Arial" charset="0"/>
              </a:rPr>
              <a:t>Italy - Singapore</a:t>
            </a:r>
          </a:p>
          <a:p>
            <a:pPr marL="571500" lvl="1" indent="-193675"/>
            <a:r>
              <a:rPr lang="en-US" sz="2200" b="1">
                <a:latin typeface="Arial" charset="0"/>
              </a:rPr>
              <a:t>There is a treaty to avoid double taxation;</a:t>
            </a:r>
          </a:p>
          <a:p>
            <a:pPr marL="571500" lvl="1" indent="-193675"/>
            <a:r>
              <a:rPr lang="en-US" sz="2200" b="1">
                <a:latin typeface="Arial" charset="0"/>
              </a:rPr>
              <a:t>Singapore </a:t>
            </a:r>
            <a:r>
              <a:rPr lang="en-US" sz="2200" b="1" u="sng">
                <a:latin typeface="Arial" charset="0"/>
              </a:rPr>
              <a:t>is a black list country</a:t>
            </a:r>
            <a:r>
              <a:rPr lang="en-US" sz="2200" b="1">
                <a:latin typeface="Arial" charset="0"/>
              </a:rPr>
              <a:t>, even if the corporate tax rate is 17%.</a:t>
            </a:r>
          </a:p>
          <a:p>
            <a:pPr marL="571500" lvl="1" indent="-193675"/>
            <a:r>
              <a:rPr lang="en-US" sz="2200" b="1">
                <a:latin typeface="Arial" charset="0"/>
              </a:rPr>
              <a:t>Ruling according to Par. 167 TUIR so that  income from Singapore is not automatically taxed in Italy:</a:t>
            </a:r>
          </a:p>
          <a:p>
            <a:pPr marL="1182688" lvl="2" indent="-228600"/>
            <a:r>
              <a:rPr lang="en-US" sz="2200" b="1">
                <a:latin typeface="Arial" charset="0"/>
              </a:rPr>
              <a:t>The subsidiary does run a business in Singap.</a:t>
            </a:r>
          </a:p>
          <a:p>
            <a:pPr marL="1182688" lvl="2" indent="-228600"/>
            <a:r>
              <a:rPr lang="en-US" sz="2200" b="1">
                <a:latin typeface="Arial" charset="0"/>
              </a:rPr>
              <a:t>Its participations do not lead to tax-avoidance</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egnaposto numero diapositiva 5"/>
          <p:cNvSpPr>
            <a:spLocks noGrp="1"/>
          </p:cNvSpPr>
          <p:nvPr>
            <p:ph type="sldNum" sz="quarter" idx="12"/>
          </p:nvPr>
        </p:nvSpPr>
        <p:spPr/>
        <p:txBody>
          <a:bodyPr/>
          <a:lstStyle/>
          <a:p>
            <a:fld id="{63254610-08A7-4295-8BCC-ACB9CB7D8887}" type="slidenum">
              <a:rPr lang="en-US"/>
              <a:pPr/>
              <a:t>14</a:t>
            </a:fld>
            <a:endParaRPr lang="en-US"/>
          </a:p>
        </p:txBody>
      </p:sp>
      <p:pic>
        <p:nvPicPr>
          <p:cNvPr id="539652" name="Picture 4" descr="logo ODCEC verona2"/>
          <p:cNvPicPr>
            <a:picLocks noChangeAspect="1" noChangeArrowheads="1"/>
          </p:cNvPicPr>
          <p:nvPr/>
        </p:nvPicPr>
        <p:blipFill>
          <a:blip r:embed="rId2"/>
          <a:srcRect/>
          <a:stretch>
            <a:fillRect/>
          </a:stretch>
        </p:blipFill>
        <p:spPr bwMode="auto">
          <a:xfrm>
            <a:off x="6824663" y="5907088"/>
            <a:ext cx="1512887" cy="760412"/>
          </a:xfrm>
          <a:prstGeom prst="rect">
            <a:avLst/>
          </a:prstGeom>
          <a:noFill/>
          <a:ln w="9525">
            <a:noFill/>
            <a:miter lim="800000"/>
            <a:headEnd/>
            <a:tailEnd/>
          </a:ln>
        </p:spPr>
      </p:pic>
      <p:sp>
        <p:nvSpPr>
          <p:cNvPr id="539653" name="Rectangle 5"/>
          <p:cNvSpPr>
            <a:spLocks noChangeArrowheads="1"/>
          </p:cNvSpPr>
          <p:nvPr/>
        </p:nvSpPr>
        <p:spPr bwMode="auto">
          <a:xfrm>
            <a:off x="1238250" y="333375"/>
            <a:ext cx="7429500" cy="838200"/>
          </a:xfrm>
          <a:prstGeom prst="rect">
            <a:avLst/>
          </a:prstGeom>
          <a:noFill/>
          <a:ln w="9525">
            <a:noFill/>
            <a:miter lim="800000"/>
            <a:headEnd/>
            <a:tailEnd/>
          </a:ln>
          <a:effectLst/>
        </p:spPr>
        <p:txBody>
          <a:bodyPr anchor="ctr"/>
          <a:lstStyle/>
          <a:p>
            <a:pPr algn="ctr">
              <a:spcBef>
                <a:spcPct val="0"/>
              </a:spcBef>
              <a:buFontTx/>
              <a:buNone/>
            </a:pPr>
            <a:r>
              <a:rPr lang="en-US" sz="3200" b="1">
                <a:solidFill>
                  <a:schemeClr val="tx2"/>
                </a:solidFill>
                <a:latin typeface="Arial" charset="0"/>
              </a:rPr>
              <a:t>Case 2: tax planning issues</a:t>
            </a:r>
          </a:p>
        </p:txBody>
      </p:sp>
      <p:pic>
        <p:nvPicPr>
          <p:cNvPr id="539654" name="Picture 6" descr="logo ODCEC verona2"/>
          <p:cNvPicPr>
            <a:picLocks noChangeAspect="1" noChangeArrowheads="1"/>
          </p:cNvPicPr>
          <p:nvPr/>
        </p:nvPicPr>
        <p:blipFill>
          <a:blip r:embed="rId2"/>
          <a:srcRect/>
          <a:stretch>
            <a:fillRect/>
          </a:stretch>
        </p:blipFill>
        <p:spPr bwMode="auto">
          <a:xfrm>
            <a:off x="6824663" y="5907088"/>
            <a:ext cx="1512887" cy="760412"/>
          </a:xfrm>
          <a:prstGeom prst="rect">
            <a:avLst/>
          </a:prstGeom>
          <a:noFill/>
          <a:ln w="9525">
            <a:noFill/>
            <a:miter lim="800000"/>
            <a:headEnd/>
            <a:tailEnd/>
          </a:ln>
        </p:spPr>
      </p:pic>
      <p:sp>
        <p:nvSpPr>
          <p:cNvPr id="539655" name="Line 7"/>
          <p:cNvSpPr>
            <a:spLocks noChangeShapeType="1"/>
          </p:cNvSpPr>
          <p:nvPr/>
        </p:nvSpPr>
        <p:spPr bwMode="auto">
          <a:xfrm>
            <a:off x="776288" y="5734050"/>
            <a:ext cx="8318500" cy="0"/>
          </a:xfrm>
          <a:prstGeom prst="line">
            <a:avLst/>
          </a:prstGeom>
          <a:noFill/>
          <a:ln w="9525">
            <a:solidFill>
              <a:schemeClr val="tx1"/>
            </a:solidFill>
            <a:round/>
            <a:headEnd/>
            <a:tailEnd/>
          </a:ln>
          <a:effectLst/>
        </p:spPr>
        <p:txBody>
          <a:bodyPr/>
          <a:lstStyle/>
          <a:p>
            <a:endParaRPr lang="it-IT"/>
          </a:p>
        </p:txBody>
      </p:sp>
      <p:sp>
        <p:nvSpPr>
          <p:cNvPr id="539656" name="Rectangle 8"/>
          <p:cNvSpPr>
            <a:spLocks noChangeArrowheads="1"/>
          </p:cNvSpPr>
          <p:nvPr/>
        </p:nvSpPr>
        <p:spPr bwMode="auto">
          <a:xfrm>
            <a:off x="2133600" y="6049963"/>
            <a:ext cx="5599113" cy="287337"/>
          </a:xfrm>
          <a:prstGeom prst="rect">
            <a:avLst/>
          </a:prstGeom>
          <a:noFill/>
          <a:ln w="9525">
            <a:noFill/>
            <a:miter lim="800000"/>
            <a:headEnd/>
            <a:tailEnd/>
          </a:ln>
          <a:effectLst/>
        </p:spPr>
        <p:txBody>
          <a:bodyPr/>
          <a:lstStyle/>
          <a:p>
            <a:pPr algn="ctr">
              <a:buFontTx/>
              <a:buNone/>
            </a:pPr>
            <a:r>
              <a:rPr lang="it-IT" sz="1600">
                <a:latin typeface="Helvetica" pitchFamily="34" charset="0"/>
              </a:rPr>
              <a:t>Dr. Marco Rubini</a:t>
            </a:r>
          </a:p>
        </p:txBody>
      </p:sp>
      <p:sp>
        <p:nvSpPr>
          <p:cNvPr id="539657" name="Rectangle 9"/>
          <p:cNvSpPr>
            <a:spLocks noChangeArrowheads="1"/>
          </p:cNvSpPr>
          <p:nvPr/>
        </p:nvSpPr>
        <p:spPr bwMode="auto">
          <a:xfrm>
            <a:off x="1066800" y="1554163"/>
            <a:ext cx="7772400" cy="3886200"/>
          </a:xfrm>
          <a:prstGeom prst="rect">
            <a:avLst/>
          </a:prstGeom>
          <a:noFill/>
          <a:ln w="9525">
            <a:noFill/>
            <a:miter lim="800000"/>
            <a:headEnd/>
            <a:tailEnd/>
          </a:ln>
          <a:effectLst/>
        </p:spPr>
        <p:txBody>
          <a:bodyPr/>
          <a:lstStyle/>
          <a:p>
            <a:pPr marL="187325" indent="-187325"/>
            <a:r>
              <a:rPr lang="en-US" sz="2200" b="1">
                <a:latin typeface="Arial" charset="0"/>
              </a:rPr>
              <a:t>Italy – Singapore</a:t>
            </a:r>
          </a:p>
          <a:p>
            <a:pPr marL="571500" lvl="1" indent="-193675"/>
            <a:r>
              <a:rPr lang="en-US" sz="2200" b="1">
                <a:latin typeface="Arial" charset="0"/>
              </a:rPr>
              <a:t>Withholding tax Singapore outbound Italy inbound (tax treaty):</a:t>
            </a:r>
          </a:p>
          <a:p>
            <a:pPr marL="1182688" lvl="2" indent="-228600"/>
            <a:r>
              <a:rPr lang="en-US" sz="2200" b="1">
                <a:latin typeface="Arial" charset="0"/>
              </a:rPr>
              <a:t>On interests 12,5%;</a:t>
            </a:r>
          </a:p>
          <a:p>
            <a:pPr marL="1182688" lvl="2" indent="-228600"/>
            <a:r>
              <a:rPr lang="en-US" sz="2200" b="1">
                <a:latin typeface="Arial" charset="0"/>
              </a:rPr>
              <a:t>On dividends 0%.</a:t>
            </a:r>
          </a:p>
          <a:p>
            <a:pPr marL="571500" lvl="1" indent="-193675"/>
            <a:r>
              <a:rPr lang="en-US" sz="2200" b="1">
                <a:latin typeface="Arial" charset="0"/>
              </a:rPr>
              <a:t>Dividends paid from Singapore will be taxed at full 27,5%, but tax credit is provided (par 165 TUIR).</a:t>
            </a:r>
          </a:p>
          <a:p>
            <a:pPr marL="571500" lvl="1" indent="-193675"/>
            <a:r>
              <a:rPr lang="en-US" sz="2200" b="1">
                <a:latin typeface="Arial" charset="0"/>
              </a:rPr>
              <a:t>Caveat: if ruling is not granted, consequences are not very appealing.</a:t>
            </a:r>
          </a:p>
          <a:p>
            <a:pPr marL="571500" lvl="1" indent="-193675"/>
            <a:r>
              <a:rPr lang="en-US" sz="2200" b="1">
                <a:latin typeface="Arial" charset="0"/>
              </a:rPr>
              <a:t>Caveat: the subsidiary in Singapore must not be deemed as tax resident in Italy.</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egnaposto numero diapositiva 5"/>
          <p:cNvSpPr>
            <a:spLocks noGrp="1"/>
          </p:cNvSpPr>
          <p:nvPr>
            <p:ph type="sldNum" sz="quarter" idx="12"/>
          </p:nvPr>
        </p:nvSpPr>
        <p:spPr/>
        <p:txBody>
          <a:bodyPr/>
          <a:lstStyle/>
          <a:p>
            <a:fld id="{293399CB-8FE6-4002-B4C9-771AFA62146D}" type="slidenum">
              <a:rPr lang="en-US"/>
              <a:pPr/>
              <a:t>15</a:t>
            </a:fld>
            <a:endParaRPr lang="en-US"/>
          </a:p>
        </p:txBody>
      </p:sp>
      <p:pic>
        <p:nvPicPr>
          <p:cNvPr id="542722" name="Picture 2" descr="logo ODCEC verona2"/>
          <p:cNvPicPr>
            <a:picLocks noChangeAspect="1" noChangeArrowheads="1"/>
          </p:cNvPicPr>
          <p:nvPr/>
        </p:nvPicPr>
        <p:blipFill>
          <a:blip r:embed="rId2"/>
          <a:srcRect/>
          <a:stretch>
            <a:fillRect/>
          </a:stretch>
        </p:blipFill>
        <p:spPr bwMode="auto">
          <a:xfrm>
            <a:off x="6824663" y="5907088"/>
            <a:ext cx="1512887" cy="760412"/>
          </a:xfrm>
          <a:prstGeom prst="rect">
            <a:avLst/>
          </a:prstGeom>
          <a:noFill/>
          <a:ln w="9525">
            <a:noFill/>
            <a:miter lim="800000"/>
            <a:headEnd/>
            <a:tailEnd/>
          </a:ln>
        </p:spPr>
      </p:pic>
      <p:sp>
        <p:nvSpPr>
          <p:cNvPr id="542723" name="Rectangle 3"/>
          <p:cNvSpPr>
            <a:spLocks noChangeArrowheads="1"/>
          </p:cNvSpPr>
          <p:nvPr/>
        </p:nvSpPr>
        <p:spPr bwMode="auto">
          <a:xfrm>
            <a:off x="1238250" y="333375"/>
            <a:ext cx="7429500" cy="838200"/>
          </a:xfrm>
          <a:prstGeom prst="rect">
            <a:avLst/>
          </a:prstGeom>
          <a:noFill/>
          <a:ln w="9525">
            <a:noFill/>
            <a:miter lim="800000"/>
            <a:headEnd/>
            <a:tailEnd/>
          </a:ln>
          <a:effectLst/>
        </p:spPr>
        <p:txBody>
          <a:bodyPr anchor="ctr"/>
          <a:lstStyle/>
          <a:p>
            <a:pPr algn="ctr">
              <a:spcBef>
                <a:spcPct val="0"/>
              </a:spcBef>
              <a:buFontTx/>
              <a:buNone/>
            </a:pPr>
            <a:r>
              <a:rPr lang="en-US" sz="3200" b="1">
                <a:solidFill>
                  <a:schemeClr val="tx2"/>
                </a:solidFill>
                <a:latin typeface="Arial" charset="0"/>
              </a:rPr>
              <a:t>Case 2: tax planning issues</a:t>
            </a:r>
          </a:p>
        </p:txBody>
      </p:sp>
      <p:pic>
        <p:nvPicPr>
          <p:cNvPr id="542724" name="Picture 4" descr="logo ODCEC verona2"/>
          <p:cNvPicPr>
            <a:picLocks noChangeAspect="1" noChangeArrowheads="1"/>
          </p:cNvPicPr>
          <p:nvPr/>
        </p:nvPicPr>
        <p:blipFill>
          <a:blip r:embed="rId2"/>
          <a:srcRect/>
          <a:stretch>
            <a:fillRect/>
          </a:stretch>
        </p:blipFill>
        <p:spPr bwMode="auto">
          <a:xfrm>
            <a:off x="6824663" y="5907088"/>
            <a:ext cx="1512887" cy="760412"/>
          </a:xfrm>
          <a:prstGeom prst="rect">
            <a:avLst/>
          </a:prstGeom>
          <a:noFill/>
          <a:ln w="9525">
            <a:noFill/>
            <a:miter lim="800000"/>
            <a:headEnd/>
            <a:tailEnd/>
          </a:ln>
        </p:spPr>
      </p:pic>
      <p:sp>
        <p:nvSpPr>
          <p:cNvPr id="542725" name="Line 5"/>
          <p:cNvSpPr>
            <a:spLocks noChangeShapeType="1"/>
          </p:cNvSpPr>
          <p:nvPr/>
        </p:nvSpPr>
        <p:spPr bwMode="auto">
          <a:xfrm>
            <a:off x="776288" y="5734050"/>
            <a:ext cx="8318500" cy="0"/>
          </a:xfrm>
          <a:prstGeom prst="line">
            <a:avLst/>
          </a:prstGeom>
          <a:noFill/>
          <a:ln w="9525">
            <a:solidFill>
              <a:schemeClr val="tx1"/>
            </a:solidFill>
            <a:round/>
            <a:headEnd/>
            <a:tailEnd/>
          </a:ln>
          <a:effectLst/>
        </p:spPr>
        <p:txBody>
          <a:bodyPr/>
          <a:lstStyle/>
          <a:p>
            <a:endParaRPr lang="it-IT"/>
          </a:p>
        </p:txBody>
      </p:sp>
      <p:sp>
        <p:nvSpPr>
          <p:cNvPr id="542726" name="Rectangle 6"/>
          <p:cNvSpPr>
            <a:spLocks noChangeArrowheads="1"/>
          </p:cNvSpPr>
          <p:nvPr/>
        </p:nvSpPr>
        <p:spPr bwMode="auto">
          <a:xfrm>
            <a:off x="2133600" y="6049963"/>
            <a:ext cx="5599113" cy="287337"/>
          </a:xfrm>
          <a:prstGeom prst="rect">
            <a:avLst/>
          </a:prstGeom>
          <a:noFill/>
          <a:ln w="9525">
            <a:noFill/>
            <a:miter lim="800000"/>
            <a:headEnd/>
            <a:tailEnd/>
          </a:ln>
          <a:effectLst/>
        </p:spPr>
        <p:txBody>
          <a:bodyPr/>
          <a:lstStyle/>
          <a:p>
            <a:pPr algn="ctr">
              <a:buFontTx/>
              <a:buNone/>
            </a:pPr>
            <a:r>
              <a:rPr lang="it-IT" sz="1600">
                <a:latin typeface="Helvetica" pitchFamily="34" charset="0"/>
              </a:rPr>
              <a:t>Dr. Marco Rubini</a:t>
            </a:r>
          </a:p>
        </p:txBody>
      </p:sp>
      <p:sp>
        <p:nvSpPr>
          <p:cNvPr id="542727" name="Rectangle 7"/>
          <p:cNvSpPr>
            <a:spLocks noChangeArrowheads="1"/>
          </p:cNvSpPr>
          <p:nvPr/>
        </p:nvSpPr>
        <p:spPr bwMode="auto">
          <a:xfrm>
            <a:off x="1066800" y="1554163"/>
            <a:ext cx="7772400" cy="3886200"/>
          </a:xfrm>
          <a:prstGeom prst="rect">
            <a:avLst/>
          </a:prstGeom>
          <a:noFill/>
          <a:ln w="9525">
            <a:noFill/>
            <a:miter lim="800000"/>
            <a:headEnd/>
            <a:tailEnd/>
          </a:ln>
          <a:effectLst/>
        </p:spPr>
        <p:txBody>
          <a:bodyPr/>
          <a:lstStyle/>
          <a:p>
            <a:pPr marL="187325" indent="-187325"/>
            <a:r>
              <a:rPr lang="en-US" sz="2200" b="1">
                <a:latin typeface="Arial" charset="0"/>
              </a:rPr>
              <a:t>Italy – the Netherland - Singapore</a:t>
            </a:r>
          </a:p>
          <a:p>
            <a:pPr marL="571500" lvl="1" indent="-193675"/>
            <a:r>
              <a:rPr lang="en-US" sz="2200" b="1">
                <a:latin typeface="Arial" charset="0"/>
              </a:rPr>
              <a:t>There is a treaty to avoid double taxation;</a:t>
            </a:r>
          </a:p>
          <a:p>
            <a:pPr marL="571500" lvl="1" indent="-193675"/>
            <a:r>
              <a:rPr lang="en-US" sz="2200" b="1">
                <a:latin typeface="Arial" charset="0"/>
              </a:rPr>
              <a:t>In Italy, Singapore </a:t>
            </a:r>
            <a:r>
              <a:rPr lang="en-US" sz="2200" b="1" u="sng">
                <a:latin typeface="Arial" charset="0"/>
              </a:rPr>
              <a:t>is a black list country</a:t>
            </a:r>
            <a:r>
              <a:rPr lang="en-US" sz="2200" b="1">
                <a:latin typeface="Arial" charset="0"/>
              </a:rPr>
              <a:t>, even if the corporate tax rate is 17%.</a:t>
            </a:r>
          </a:p>
          <a:p>
            <a:pPr marL="571500" lvl="1" indent="-193675"/>
            <a:r>
              <a:rPr lang="en-US" sz="2200" b="1">
                <a:latin typeface="Arial" charset="0"/>
              </a:rPr>
              <a:t>Ruling according to Par. 167 TUIR so that  income from Singapore is not automatically taxed in Italy:</a:t>
            </a:r>
          </a:p>
          <a:p>
            <a:pPr marL="571500" lvl="1" indent="-193675"/>
            <a:r>
              <a:rPr lang="en-US" sz="2200" b="1">
                <a:latin typeface="Arial" charset="0"/>
              </a:rPr>
              <a:t>A second ruling (or a combined ruling regarding Singapore and the Netherland) may be required because the Dutch subsidiary may be considered a white-list CFC. In fact:</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egnaposto numero diapositiva 5"/>
          <p:cNvSpPr>
            <a:spLocks noGrp="1"/>
          </p:cNvSpPr>
          <p:nvPr>
            <p:ph type="sldNum" sz="quarter" idx="12"/>
          </p:nvPr>
        </p:nvSpPr>
        <p:spPr/>
        <p:txBody>
          <a:bodyPr/>
          <a:lstStyle/>
          <a:p>
            <a:fld id="{2E8B5441-2858-4AFB-9D33-E2C8C93E40D8}" type="slidenum">
              <a:rPr lang="en-US"/>
              <a:pPr/>
              <a:t>16</a:t>
            </a:fld>
            <a:endParaRPr lang="en-US"/>
          </a:p>
        </p:txBody>
      </p:sp>
      <p:pic>
        <p:nvPicPr>
          <p:cNvPr id="541698" name="Picture 2" descr="logo ODCEC verona2"/>
          <p:cNvPicPr>
            <a:picLocks noChangeAspect="1" noChangeArrowheads="1"/>
          </p:cNvPicPr>
          <p:nvPr/>
        </p:nvPicPr>
        <p:blipFill>
          <a:blip r:embed="rId2"/>
          <a:srcRect/>
          <a:stretch>
            <a:fillRect/>
          </a:stretch>
        </p:blipFill>
        <p:spPr bwMode="auto">
          <a:xfrm>
            <a:off x="6824663" y="5907088"/>
            <a:ext cx="1512887" cy="760412"/>
          </a:xfrm>
          <a:prstGeom prst="rect">
            <a:avLst/>
          </a:prstGeom>
          <a:noFill/>
          <a:ln w="9525">
            <a:noFill/>
            <a:miter lim="800000"/>
            <a:headEnd/>
            <a:tailEnd/>
          </a:ln>
        </p:spPr>
      </p:pic>
      <p:sp>
        <p:nvSpPr>
          <p:cNvPr id="541699" name="Rectangle 3"/>
          <p:cNvSpPr>
            <a:spLocks noChangeArrowheads="1"/>
          </p:cNvSpPr>
          <p:nvPr/>
        </p:nvSpPr>
        <p:spPr bwMode="auto">
          <a:xfrm>
            <a:off x="1238250" y="333375"/>
            <a:ext cx="7429500" cy="838200"/>
          </a:xfrm>
          <a:prstGeom prst="rect">
            <a:avLst/>
          </a:prstGeom>
          <a:noFill/>
          <a:ln w="9525">
            <a:noFill/>
            <a:miter lim="800000"/>
            <a:headEnd/>
            <a:tailEnd/>
          </a:ln>
          <a:effectLst/>
        </p:spPr>
        <p:txBody>
          <a:bodyPr anchor="ctr"/>
          <a:lstStyle/>
          <a:p>
            <a:pPr algn="ctr">
              <a:spcBef>
                <a:spcPct val="0"/>
              </a:spcBef>
              <a:buFontTx/>
              <a:buNone/>
            </a:pPr>
            <a:r>
              <a:rPr lang="en-US" sz="3200" b="1">
                <a:solidFill>
                  <a:schemeClr val="tx2"/>
                </a:solidFill>
                <a:latin typeface="Arial" charset="0"/>
              </a:rPr>
              <a:t>Case 2: tax planning issues</a:t>
            </a:r>
          </a:p>
        </p:txBody>
      </p:sp>
      <p:pic>
        <p:nvPicPr>
          <p:cNvPr id="541700" name="Picture 4" descr="logo ODCEC verona2"/>
          <p:cNvPicPr>
            <a:picLocks noChangeAspect="1" noChangeArrowheads="1"/>
          </p:cNvPicPr>
          <p:nvPr/>
        </p:nvPicPr>
        <p:blipFill>
          <a:blip r:embed="rId2"/>
          <a:srcRect/>
          <a:stretch>
            <a:fillRect/>
          </a:stretch>
        </p:blipFill>
        <p:spPr bwMode="auto">
          <a:xfrm>
            <a:off x="6824663" y="5907088"/>
            <a:ext cx="1512887" cy="760412"/>
          </a:xfrm>
          <a:prstGeom prst="rect">
            <a:avLst/>
          </a:prstGeom>
          <a:noFill/>
          <a:ln w="9525">
            <a:noFill/>
            <a:miter lim="800000"/>
            <a:headEnd/>
            <a:tailEnd/>
          </a:ln>
        </p:spPr>
      </p:pic>
      <p:sp>
        <p:nvSpPr>
          <p:cNvPr id="541701" name="Line 5"/>
          <p:cNvSpPr>
            <a:spLocks noChangeShapeType="1"/>
          </p:cNvSpPr>
          <p:nvPr/>
        </p:nvSpPr>
        <p:spPr bwMode="auto">
          <a:xfrm>
            <a:off x="776288" y="5734050"/>
            <a:ext cx="8318500" cy="0"/>
          </a:xfrm>
          <a:prstGeom prst="line">
            <a:avLst/>
          </a:prstGeom>
          <a:noFill/>
          <a:ln w="9525">
            <a:solidFill>
              <a:schemeClr val="tx1"/>
            </a:solidFill>
            <a:round/>
            <a:headEnd/>
            <a:tailEnd/>
          </a:ln>
          <a:effectLst/>
        </p:spPr>
        <p:txBody>
          <a:bodyPr/>
          <a:lstStyle/>
          <a:p>
            <a:endParaRPr lang="it-IT"/>
          </a:p>
        </p:txBody>
      </p:sp>
      <p:sp>
        <p:nvSpPr>
          <p:cNvPr id="541702" name="Rectangle 6"/>
          <p:cNvSpPr>
            <a:spLocks noChangeArrowheads="1"/>
          </p:cNvSpPr>
          <p:nvPr/>
        </p:nvSpPr>
        <p:spPr bwMode="auto">
          <a:xfrm>
            <a:off x="2133600" y="6049963"/>
            <a:ext cx="5599113" cy="287337"/>
          </a:xfrm>
          <a:prstGeom prst="rect">
            <a:avLst/>
          </a:prstGeom>
          <a:noFill/>
          <a:ln w="9525">
            <a:noFill/>
            <a:miter lim="800000"/>
            <a:headEnd/>
            <a:tailEnd/>
          </a:ln>
          <a:effectLst/>
        </p:spPr>
        <p:txBody>
          <a:bodyPr/>
          <a:lstStyle/>
          <a:p>
            <a:pPr algn="ctr">
              <a:buFontTx/>
              <a:buNone/>
            </a:pPr>
            <a:r>
              <a:rPr lang="it-IT" sz="1600">
                <a:latin typeface="Helvetica" pitchFamily="34" charset="0"/>
              </a:rPr>
              <a:t>Dr. Marco Rubini</a:t>
            </a:r>
          </a:p>
        </p:txBody>
      </p:sp>
      <p:sp>
        <p:nvSpPr>
          <p:cNvPr id="541703" name="Rectangle 7"/>
          <p:cNvSpPr>
            <a:spLocks noChangeArrowheads="1"/>
          </p:cNvSpPr>
          <p:nvPr/>
        </p:nvSpPr>
        <p:spPr bwMode="auto">
          <a:xfrm>
            <a:off x="1066800" y="1554163"/>
            <a:ext cx="7772400" cy="3886200"/>
          </a:xfrm>
          <a:prstGeom prst="rect">
            <a:avLst/>
          </a:prstGeom>
          <a:noFill/>
          <a:ln w="9525">
            <a:noFill/>
            <a:miter lim="800000"/>
            <a:headEnd/>
            <a:tailEnd/>
          </a:ln>
          <a:effectLst/>
        </p:spPr>
        <p:txBody>
          <a:bodyPr/>
          <a:lstStyle/>
          <a:p>
            <a:pPr marL="187325" indent="-187325"/>
            <a:r>
              <a:rPr lang="en-US" sz="2200" b="1">
                <a:latin typeface="Arial" charset="0"/>
              </a:rPr>
              <a:t>Italy – the Netherland - Singapore</a:t>
            </a:r>
          </a:p>
          <a:p>
            <a:pPr marL="571500" lvl="1" indent="-193675"/>
            <a:r>
              <a:rPr lang="en-US" sz="2200" b="1">
                <a:latin typeface="Arial" charset="0"/>
              </a:rPr>
              <a:t>White list CFC Rule;</a:t>
            </a:r>
          </a:p>
          <a:p>
            <a:pPr marL="1182688" lvl="2" indent="-228600"/>
            <a:r>
              <a:rPr lang="en-US" sz="2200" b="1">
                <a:latin typeface="Arial" charset="0"/>
              </a:rPr>
              <a:t>Dutch corporate rate is about 25%</a:t>
            </a:r>
          </a:p>
          <a:p>
            <a:pPr marL="1182688" lvl="2" indent="-228600"/>
            <a:r>
              <a:rPr lang="en-US" sz="2200" b="1">
                <a:latin typeface="Arial" charset="0"/>
              </a:rPr>
              <a:t>A number of tax relief on foreign income apply (i.e. effective tax rate may be lower);</a:t>
            </a:r>
          </a:p>
          <a:p>
            <a:pPr marL="1182688" lvl="2" indent="-228600"/>
            <a:r>
              <a:rPr lang="en-US" sz="2200" b="1">
                <a:latin typeface="Arial" charset="0"/>
              </a:rPr>
              <a:t>Dividends are generally tax exempt if the country from which dividends are paid has a tax rate not less than 10%</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egnaposto numero diapositiva 5"/>
          <p:cNvSpPr>
            <a:spLocks noGrp="1"/>
          </p:cNvSpPr>
          <p:nvPr>
            <p:ph type="sldNum" sz="quarter" idx="12"/>
          </p:nvPr>
        </p:nvSpPr>
        <p:spPr/>
        <p:txBody>
          <a:bodyPr/>
          <a:lstStyle/>
          <a:p>
            <a:fld id="{730D1A89-527E-4D72-86F4-629B977B2EF0}" type="slidenum">
              <a:rPr lang="en-US"/>
              <a:pPr/>
              <a:t>17</a:t>
            </a:fld>
            <a:endParaRPr lang="en-US"/>
          </a:p>
        </p:txBody>
      </p:sp>
      <p:pic>
        <p:nvPicPr>
          <p:cNvPr id="540674" name="Picture 2" descr="logo ODCEC verona2"/>
          <p:cNvPicPr>
            <a:picLocks noChangeAspect="1" noChangeArrowheads="1"/>
          </p:cNvPicPr>
          <p:nvPr/>
        </p:nvPicPr>
        <p:blipFill>
          <a:blip r:embed="rId2"/>
          <a:srcRect/>
          <a:stretch>
            <a:fillRect/>
          </a:stretch>
        </p:blipFill>
        <p:spPr bwMode="auto">
          <a:xfrm>
            <a:off x="6824663" y="5907088"/>
            <a:ext cx="1512887" cy="760412"/>
          </a:xfrm>
          <a:prstGeom prst="rect">
            <a:avLst/>
          </a:prstGeom>
          <a:noFill/>
          <a:ln w="9525">
            <a:noFill/>
            <a:miter lim="800000"/>
            <a:headEnd/>
            <a:tailEnd/>
          </a:ln>
        </p:spPr>
      </p:pic>
      <p:sp>
        <p:nvSpPr>
          <p:cNvPr id="540675" name="Rectangle 3"/>
          <p:cNvSpPr>
            <a:spLocks noChangeArrowheads="1"/>
          </p:cNvSpPr>
          <p:nvPr/>
        </p:nvSpPr>
        <p:spPr bwMode="auto">
          <a:xfrm>
            <a:off x="1238250" y="333375"/>
            <a:ext cx="7429500" cy="838200"/>
          </a:xfrm>
          <a:prstGeom prst="rect">
            <a:avLst/>
          </a:prstGeom>
          <a:noFill/>
          <a:ln w="9525">
            <a:noFill/>
            <a:miter lim="800000"/>
            <a:headEnd/>
            <a:tailEnd/>
          </a:ln>
          <a:effectLst/>
        </p:spPr>
        <p:txBody>
          <a:bodyPr anchor="ctr"/>
          <a:lstStyle/>
          <a:p>
            <a:pPr algn="ctr">
              <a:spcBef>
                <a:spcPct val="0"/>
              </a:spcBef>
              <a:buFontTx/>
              <a:buNone/>
            </a:pPr>
            <a:r>
              <a:rPr lang="en-US" sz="3200" b="1">
                <a:solidFill>
                  <a:schemeClr val="tx2"/>
                </a:solidFill>
                <a:latin typeface="Arial" charset="0"/>
              </a:rPr>
              <a:t>Case 2: tax planning issues</a:t>
            </a:r>
          </a:p>
        </p:txBody>
      </p:sp>
      <p:pic>
        <p:nvPicPr>
          <p:cNvPr id="540676" name="Picture 4" descr="logo ODCEC verona2"/>
          <p:cNvPicPr>
            <a:picLocks noChangeAspect="1" noChangeArrowheads="1"/>
          </p:cNvPicPr>
          <p:nvPr/>
        </p:nvPicPr>
        <p:blipFill>
          <a:blip r:embed="rId2"/>
          <a:srcRect/>
          <a:stretch>
            <a:fillRect/>
          </a:stretch>
        </p:blipFill>
        <p:spPr bwMode="auto">
          <a:xfrm>
            <a:off x="6824663" y="5907088"/>
            <a:ext cx="1512887" cy="760412"/>
          </a:xfrm>
          <a:prstGeom prst="rect">
            <a:avLst/>
          </a:prstGeom>
          <a:noFill/>
          <a:ln w="9525">
            <a:noFill/>
            <a:miter lim="800000"/>
            <a:headEnd/>
            <a:tailEnd/>
          </a:ln>
        </p:spPr>
      </p:pic>
      <p:sp>
        <p:nvSpPr>
          <p:cNvPr id="540677" name="Line 5"/>
          <p:cNvSpPr>
            <a:spLocks noChangeShapeType="1"/>
          </p:cNvSpPr>
          <p:nvPr/>
        </p:nvSpPr>
        <p:spPr bwMode="auto">
          <a:xfrm>
            <a:off x="776288" y="5734050"/>
            <a:ext cx="8318500" cy="0"/>
          </a:xfrm>
          <a:prstGeom prst="line">
            <a:avLst/>
          </a:prstGeom>
          <a:noFill/>
          <a:ln w="9525">
            <a:solidFill>
              <a:schemeClr val="tx1"/>
            </a:solidFill>
            <a:round/>
            <a:headEnd/>
            <a:tailEnd/>
          </a:ln>
          <a:effectLst/>
        </p:spPr>
        <p:txBody>
          <a:bodyPr/>
          <a:lstStyle/>
          <a:p>
            <a:endParaRPr lang="it-IT"/>
          </a:p>
        </p:txBody>
      </p:sp>
      <p:sp>
        <p:nvSpPr>
          <p:cNvPr id="540678" name="Rectangle 6"/>
          <p:cNvSpPr>
            <a:spLocks noChangeArrowheads="1"/>
          </p:cNvSpPr>
          <p:nvPr/>
        </p:nvSpPr>
        <p:spPr bwMode="auto">
          <a:xfrm>
            <a:off x="2133600" y="6049963"/>
            <a:ext cx="5599113" cy="287337"/>
          </a:xfrm>
          <a:prstGeom prst="rect">
            <a:avLst/>
          </a:prstGeom>
          <a:noFill/>
          <a:ln w="9525">
            <a:noFill/>
            <a:miter lim="800000"/>
            <a:headEnd/>
            <a:tailEnd/>
          </a:ln>
          <a:effectLst/>
        </p:spPr>
        <p:txBody>
          <a:bodyPr/>
          <a:lstStyle/>
          <a:p>
            <a:pPr algn="ctr">
              <a:buFontTx/>
              <a:buNone/>
            </a:pPr>
            <a:r>
              <a:rPr lang="it-IT" sz="1600">
                <a:latin typeface="Helvetica" pitchFamily="34" charset="0"/>
              </a:rPr>
              <a:t>Dr. Marco Rubini</a:t>
            </a:r>
          </a:p>
        </p:txBody>
      </p:sp>
      <p:sp>
        <p:nvSpPr>
          <p:cNvPr id="540681" name="Rectangle 9"/>
          <p:cNvSpPr>
            <a:spLocks noChangeArrowheads="1"/>
          </p:cNvSpPr>
          <p:nvPr/>
        </p:nvSpPr>
        <p:spPr bwMode="auto">
          <a:xfrm>
            <a:off x="1066800" y="1539875"/>
            <a:ext cx="7772400" cy="3886200"/>
          </a:xfrm>
          <a:prstGeom prst="rect">
            <a:avLst/>
          </a:prstGeom>
          <a:noFill/>
          <a:ln w="9525">
            <a:noFill/>
            <a:miter lim="800000"/>
            <a:headEnd/>
            <a:tailEnd/>
          </a:ln>
          <a:effectLst/>
        </p:spPr>
        <p:txBody>
          <a:bodyPr/>
          <a:lstStyle/>
          <a:p>
            <a:pPr marL="187325" indent="-187325"/>
            <a:r>
              <a:rPr lang="en-US" sz="2200" b="1">
                <a:latin typeface="Arial" charset="0"/>
              </a:rPr>
              <a:t>Italy – the Netherland - Singapore </a:t>
            </a:r>
          </a:p>
          <a:p>
            <a:pPr marL="571500" lvl="1" indent="-193675"/>
            <a:r>
              <a:rPr lang="en-US" sz="2200" b="1">
                <a:latin typeface="Arial" charset="0"/>
              </a:rPr>
              <a:t>Withholding tax Neth. outbound Italy inbound:</a:t>
            </a:r>
          </a:p>
          <a:p>
            <a:pPr marL="1182688" lvl="2" indent="-228600"/>
            <a:r>
              <a:rPr lang="en-US" sz="2200" b="1">
                <a:latin typeface="Arial" charset="0"/>
              </a:rPr>
              <a:t>On interests 0% if parent/subsidiary directive requirements are met;</a:t>
            </a:r>
          </a:p>
          <a:p>
            <a:pPr marL="1182688" lvl="2" indent="-228600"/>
            <a:r>
              <a:rPr lang="en-US" sz="2200" b="1">
                <a:latin typeface="Arial" charset="0"/>
              </a:rPr>
              <a:t>On dividends 0% if parent/subsidiary directive requirements are met;</a:t>
            </a:r>
          </a:p>
          <a:p>
            <a:pPr marL="571500" lvl="1" indent="-193675"/>
            <a:r>
              <a:rPr lang="en-US" sz="2200" b="1">
                <a:latin typeface="Arial" charset="0"/>
              </a:rPr>
              <a:t>Capital gain (Italy sells the Neth.): taxed in Italy (but always check Singapore’s tax avoidance rules).</a:t>
            </a:r>
          </a:p>
          <a:p>
            <a:pPr marL="571500" lvl="1" indent="-193675"/>
            <a:r>
              <a:rPr lang="en-US" sz="2200" b="1">
                <a:latin typeface="Arial" charset="0"/>
              </a:rPr>
              <a:t>Taxation of Dutch dividends in Italy: 5% at 27,5% rate.</a:t>
            </a:r>
          </a:p>
          <a:p>
            <a:pPr marL="187325" indent="-187325"/>
            <a:endParaRPr lang="en-US" sz="2200" b="1">
              <a:latin typeface="Arial" charset="0"/>
            </a:endParaRPr>
          </a:p>
          <a:p>
            <a:pPr marL="187325" indent="-187325"/>
            <a:endParaRPr lang="en-US" sz="2200" b="1">
              <a:latin typeface="Arial"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egnaposto numero diapositiva 5"/>
          <p:cNvSpPr>
            <a:spLocks noGrp="1"/>
          </p:cNvSpPr>
          <p:nvPr>
            <p:ph type="sldNum" sz="quarter" idx="12"/>
          </p:nvPr>
        </p:nvSpPr>
        <p:spPr/>
        <p:txBody>
          <a:bodyPr/>
          <a:lstStyle/>
          <a:p>
            <a:fld id="{3804EA78-FD00-46A3-816A-C8018D1F980B}" type="slidenum">
              <a:rPr lang="en-US"/>
              <a:pPr/>
              <a:t>18</a:t>
            </a:fld>
            <a:endParaRPr lang="en-US"/>
          </a:p>
        </p:txBody>
      </p:sp>
      <p:pic>
        <p:nvPicPr>
          <p:cNvPr id="533506" name="Picture 2" descr="logo ODCEC verona2"/>
          <p:cNvPicPr>
            <a:picLocks noChangeAspect="1" noChangeArrowheads="1"/>
          </p:cNvPicPr>
          <p:nvPr/>
        </p:nvPicPr>
        <p:blipFill>
          <a:blip r:embed="rId2"/>
          <a:srcRect/>
          <a:stretch>
            <a:fillRect/>
          </a:stretch>
        </p:blipFill>
        <p:spPr bwMode="auto">
          <a:xfrm>
            <a:off x="6824663" y="5907088"/>
            <a:ext cx="1512887" cy="760412"/>
          </a:xfrm>
          <a:prstGeom prst="rect">
            <a:avLst/>
          </a:prstGeom>
          <a:noFill/>
          <a:ln w="9525">
            <a:noFill/>
            <a:miter lim="800000"/>
            <a:headEnd/>
            <a:tailEnd/>
          </a:ln>
        </p:spPr>
      </p:pic>
      <p:sp>
        <p:nvSpPr>
          <p:cNvPr id="533507" name="Rectangle 3"/>
          <p:cNvSpPr>
            <a:spLocks noChangeArrowheads="1"/>
          </p:cNvSpPr>
          <p:nvPr/>
        </p:nvSpPr>
        <p:spPr bwMode="auto">
          <a:xfrm>
            <a:off x="1238250" y="333375"/>
            <a:ext cx="7429500" cy="838200"/>
          </a:xfrm>
          <a:prstGeom prst="rect">
            <a:avLst/>
          </a:prstGeom>
          <a:noFill/>
          <a:ln w="9525">
            <a:noFill/>
            <a:miter lim="800000"/>
            <a:headEnd/>
            <a:tailEnd/>
          </a:ln>
          <a:effectLst/>
        </p:spPr>
        <p:txBody>
          <a:bodyPr anchor="ctr"/>
          <a:lstStyle/>
          <a:p>
            <a:pPr algn="ctr">
              <a:spcBef>
                <a:spcPct val="0"/>
              </a:spcBef>
              <a:buFontTx/>
              <a:buNone/>
            </a:pPr>
            <a:r>
              <a:rPr lang="en-US" sz="3200" b="1">
                <a:solidFill>
                  <a:schemeClr val="tx2"/>
                </a:solidFill>
                <a:latin typeface="Arial" charset="0"/>
              </a:rPr>
              <a:t>Evaluation of damages</a:t>
            </a:r>
          </a:p>
        </p:txBody>
      </p:sp>
      <p:pic>
        <p:nvPicPr>
          <p:cNvPr id="533508" name="Picture 4" descr="logo ODCEC verona2"/>
          <p:cNvPicPr>
            <a:picLocks noChangeAspect="1" noChangeArrowheads="1"/>
          </p:cNvPicPr>
          <p:nvPr/>
        </p:nvPicPr>
        <p:blipFill>
          <a:blip r:embed="rId2"/>
          <a:srcRect/>
          <a:stretch>
            <a:fillRect/>
          </a:stretch>
        </p:blipFill>
        <p:spPr bwMode="auto">
          <a:xfrm>
            <a:off x="6824663" y="5907088"/>
            <a:ext cx="1512887" cy="760412"/>
          </a:xfrm>
          <a:prstGeom prst="rect">
            <a:avLst/>
          </a:prstGeom>
          <a:noFill/>
          <a:ln w="9525">
            <a:noFill/>
            <a:miter lim="800000"/>
            <a:headEnd/>
            <a:tailEnd/>
          </a:ln>
        </p:spPr>
      </p:pic>
      <p:sp>
        <p:nvSpPr>
          <p:cNvPr id="533509" name="Line 5"/>
          <p:cNvSpPr>
            <a:spLocks noChangeShapeType="1"/>
          </p:cNvSpPr>
          <p:nvPr/>
        </p:nvSpPr>
        <p:spPr bwMode="auto">
          <a:xfrm>
            <a:off x="776288" y="5734050"/>
            <a:ext cx="8318500" cy="0"/>
          </a:xfrm>
          <a:prstGeom prst="line">
            <a:avLst/>
          </a:prstGeom>
          <a:noFill/>
          <a:ln w="9525">
            <a:solidFill>
              <a:schemeClr val="tx1"/>
            </a:solidFill>
            <a:round/>
            <a:headEnd/>
            <a:tailEnd/>
          </a:ln>
          <a:effectLst/>
        </p:spPr>
        <p:txBody>
          <a:bodyPr/>
          <a:lstStyle/>
          <a:p>
            <a:endParaRPr lang="it-IT"/>
          </a:p>
        </p:txBody>
      </p:sp>
      <p:sp>
        <p:nvSpPr>
          <p:cNvPr id="533510" name="Rectangle 6"/>
          <p:cNvSpPr>
            <a:spLocks noChangeArrowheads="1"/>
          </p:cNvSpPr>
          <p:nvPr/>
        </p:nvSpPr>
        <p:spPr bwMode="auto">
          <a:xfrm>
            <a:off x="2133600" y="6049963"/>
            <a:ext cx="5599113" cy="287337"/>
          </a:xfrm>
          <a:prstGeom prst="rect">
            <a:avLst/>
          </a:prstGeom>
          <a:noFill/>
          <a:ln w="9525">
            <a:noFill/>
            <a:miter lim="800000"/>
            <a:headEnd/>
            <a:tailEnd/>
          </a:ln>
          <a:effectLst/>
        </p:spPr>
        <p:txBody>
          <a:bodyPr/>
          <a:lstStyle/>
          <a:p>
            <a:pPr algn="ctr">
              <a:buFontTx/>
              <a:buNone/>
            </a:pPr>
            <a:r>
              <a:rPr lang="it-IT" sz="1600">
                <a:latin typeface="Helvetica" pitchFamily="34" charset="0"/>
              </a:rPr>
              <a:t>Dr. Marco Rubini</a:t>
            </a:r>
          </a:p>
        </p:txBody>
      </p:sp>
      <p:sp>
        <p:nvSpPr>
          <p:cNvPr id="533511" name="Rectangle 7"/>
          <p:cNvSpPr>
            <a:spLocks noChangeArrowheads="1"/>
          </p:cNvSpPr>
          <p:nvPr/>
        </p:nvSpPr>
        <p:spPr bwMode="auto">
          <a:xfrm>
            <a:off x="1066800" y="1554163"/>
            <a:ext cx="7772400" cy="3886200"/>
          </a:xfrm>
          <a:prstGeom prst="rect">
            <a:avLst/>
          </a:prstGeom>
          <a:noFill/>
          <a:ln w="9525">
            <a:noFill/>
            <a:miter lim="800000"/>
            <a:headEnd/>
            <a:tailEnd/>
          </a:ln>
          <a:effectLst/>
        </p:spPr>
        <p:txBody>
          <a:bodyPr/>
          <a:lstStyle/>
          <a:p>
            <a:pPr marL="187325" indent="-187325"/>
            <a:r>
              <a:rPr lang="en-US" sz="2200" b="1">
                <a:latin typeface="Arial" charset="0"/>
              </a:rPr>
              <a:t>Standard of reparations under International law:</a:t>
            </a:r>
          </a:p>
          <a:p>
            <a:pPr marL="571500" lvl="1" indent="-193675"/>
            <a:r>
              <a:rPr lang="en-US" sz="2200" b="1">
                <a:latin typeface="Arial" charset="0"/>
              </a:rPr>
              <a:t>Restitution</a:t>
            </a:r>
          </a:p>
          <a:p>
            <a:pPr marL="571500" lvl="1" indent="-193675"/>
            <a:r>
              <a:rPr lang="en-US" sz="2200" b="1">
                <a:latin typeface="Arial" charset="0"/>
              </a:rPr>
              <a:t>Compensation</a:t>
            </a:r>
          </a:p>
          <a:p>
            <a:pPr marL="571500" lvl="1" indent="-193675"/>
            <a:r>
              <a:rPr lang="en-US" sz="2200" b="1">
                <a:latin typeface="Arial" charset="0"/>
              </a:rPr>
              <a:t>Satisfaction</a:t>
            </a:r>
          </a:p>
          <a:p>
            <a:pPr marL="187325" indent="-187325"/>
            <a:r>
              <a:rPr lang="en-US" sz="2200" b="1">
                <a:latin typeface="Arial" charset="0"/>
              </a:rPr>
              <a:t>Focus on Compensation (source: CMS/Argentina aw.)</a:t>
            </a:r>
          </a:p>
          <a:p>
            <a:pPr marL="187325" indent="-187325"/>
            <a:r>
              <a:rPr lang="en-US" sz="2200" b="1">
                <a:latin typeface="Arial" charset="0"/>
              </a:rPr>
              <a:t>Justice concluded in the landmark Chorzow Factory case that restitution in kind, or, if this is not possible, payment of a sum corresponding to the value which a restitution in kind would bear; the award, if need be, of damages for loss sustained which would not be covered by restitution in kind or payment in place</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egnaposto numero diapositiva 5"/>
          <p:cNvSpPr>
            <a:spLocks noGrp="1"/>
          </p:cNvSpPr>
          <p:nvPr>
            <p:ph type="sldNum" sz="quarter" idx="12"/>
          </p:nvPr>
        </p:nvSpPr>
        <p:spPr/>
        <p:txBody>
          <a:bodyPr/>
          <a:lstStyle/>
          <a:p>
            <a:fld id="{4C1A0E20-5262-4BE5-BB94-6B297D312591}" type="slidenum">
              <a:rPr lang="en-US"/>
              <a:pPr/>
              <a:t>19</a:t>
            </a:fld>
            <a:endParaRPr lang="en-US"/>
          </a:p>
        </p:txBody>
      </p:sp>
      <p:pic>
        <p:nvPicPr>
          <p:cNvPr id="534530" name="Picture 2" descr="logo ODCEC verona2"/>
          <p:cNvPicPr>
            <a:picLocks noChangeAspect="1" noChangeArrowheads="1"/>
          </p:cNvPicPr>
          <p:nvPr/>
        </p:nvPicPr>
        <p:blipFill>
          <a:blip r:embed="rId2"/>
          <a:srcRect/>
          <a:stretch>
            <a:fillRect/>
          </a:stretch>
        </p:blipFill>
        <p:spPr bwMode="auto">
          <a:xfrm>
            <a:off x="6824663" y="5907088"/>
            <a:ext cx="1512887" cy="760412"/>
          </a:xfrm>
          <a:prstGeom prst="rect">
            <a:avLst/>
          </a:prstGeom>
          <a:noFill/>
          <a:ln w="9525">
            <a:noFill/>
            <a:miter lim="800000"/>
            <a:headEnd/>
            <a:tailEnd/>
          </a:ln>
        </p:spPr>
      </p:pic>
      <p:sp>
        <p:nvSpPr>
          <p:cNvPr id="534531" name="Rectangle 3"/>
          <p:cNvSpPr>
            <a:spLocks noChangeArrowheads="1"/>
          </p:cNvSpPr>
          <p:nvPr/>
        </p:nvSpPr>
        <p:spPr bwMode="auto">
          <a:xfrm>
            <a:off x="1238250" y="333375"/>
            <a:ext cx="7429500" cy="838200"/>
          </a:xfrm>
          <a:prstGeom prst="rect">
            <a:avLst/>
          </a:prstGeom>
          <a:noFill/>
          <a:ln w="9525">
            <a:noFill/>
            <a:miter lim="800000"/>
            <a:headEnd/>
            <a:tailEnd/>
          </a:ln>
          <a:effectLst/>
        </p:spPr>
        <p:txBody>
          <a:bodyPr anchor="ctr"/>
          <a:lstStyle/>
          <a:p>
            <a:pPr algn="ctr">
              <a:spcBef>
                <a:spcPct val="0"/>
              </a:spcBef>
              <a:buFontTx/>
              <a:buNone/>
            </a:pPr>
            <a:r>
              <a:rPr lang="en-US" sz="3200" b="1">
                <a:solidFill>
                  <a:schemeClr val="tx2"/>
                </a:solidFill>
                <a:latin typeface="Arial" charset="0"/>
              </a:rPr>
              <a:t>Evaluation of damages</a:t>
            </a:r>
          </a:p>
        </p:txBody>
      </p:sp>
      <p:pic>
        <p:nvPicPr>
          <p:cNvPr id="534532" name="Picture 4" descr="logo ODCEC verona2"/>
          <p:cNvPicPr>
            <a:picLocks noChangeAspect="1" noChangeArrowheads="1"/>
          </p:cNvPicPr>
          <p:nvPr/>
        </p:nvPicPr>
        <p:blipFill>
          <a:blip r:embed="rId2"/>
          <a:srcRect/>
          <a:stretch>
            <a:fillRect/>
          </a:stretch>
        </p:blipFill>
        <p:spPr bwMode="auto">
          <a:xfrm>
            <a:off x="6824663" y="5907088"/>
            <a:ext cx="1512887" cy="760412"/>
          </a:xfrm>
          <a:prstGeom prst="rect">
            <a:avLst/>
          </a:prstGeom>
          <a:noFill/>
          <a:ln w="9525">
            <a:noFill/>
            <a:miter lim="800000"/>
            <a:headEnd/>
            <a:tailEnd/>
          </a:ln>
        </p:spPr>
      </p:pic>
      <p:sp>
        <p:nvSpPr>
          <p:cNvPr id="534533" name="Line 5"/>
          <p:cNvSpPr>
            <a:spLocks noChangeShapeType="1"/>
          </p:cNvSpPr>
          <p:nvPr/>
        </p:nvSpPr>
        <p:spPr bwMode="auto">
          <a:xfrm>
            <a:off x="776288" y="5734050"/>
            <a:ext cx="8318500" cy="0"/>
          </a:xfrm>
          <a:prstGeom prst="line">
            <a:avLst/>
          </a:prstGeom>
          <a:noFill/>
          <a:ln w="9525">
            <a:solidFill>
              <a:schemeClr val="tx1"/>
            </a:solidFill>
            <a:round/>
            <a:headEnd/>
            <a:tailEnd/>
          </a:ln>
          <a:effectLst/>
        </p:spPr>
        <p:txBody>
          <a:bodyPr/>
          <a:lstStyle/>
          <a:p>
            <a:endParaRPr lang="it-IT"/>
          </a:p>
        </p:txBody>
      </p:sp>
      <p:sp>
        <p:nvSpPr>
          <p:cNvPr id="534534" name="Rectangle 6"/>
          <p:cNvSpPr>
            <a:spLocks noChangeArrowheads="1"/>
          </p:cNvSpPr>
          <p:nvPr/>
        </p:nvSpPr>
        <p:spPr bwMode="auto">
          <a:xfrm>
            <a:off x="2133600" y="6049963"/>
            <a:ext cx="5599113" cy="287337"/>
          </a:xfrm>
          <a:prstGeom prst="rect">
            <a:avLst/>
          </a:prstGeom>
          <a:noFill/>
          <a:ln w="9525">
            <a:noFill/>
            <a:miter lim="800000"/>
            <a:headEnd/>
            <a:tailEnd/>
          </a:ln>
          <a:effectLst/>
        </p:spPr>
        <p:txBody>
          <a:bodyPr/>
          <a:lstStyle/>
          <a:p>
            <a:pPr algn="ctr">
              <a:buFontTx/>
              <a:buNone/>
            </a:pPr>
            <a:r>
              <a:rPr lang="it-IT" sz="1600">
                <a:latin typeface="Helvetica" pitchFamily="34" charset="0"/>
              </a:rPr>
              <a:t>Dr. Marco Rubini</a:t>
            </a:r>
          </a:p>
        </p:txBody>
      </p:sp>
      <p:sp>
        <p:nvSpPr>
          <p:cNvPr id="534535" name="Rectangle 7"/>
          <p:cNvSpPr>
            <a:spLocks noChangeArrowheads="1"/>
          </p:cNvSpPr>
          <p:nvPr/>
        </p:nvSpPr>
        <p:spPr bwMode="auto">
          <a:xfrm>
            <a:off x="1066800" y="1554163"/>
            <a:ext cx="7772400" cy="3886200"/>
          </a:xfrm>
          <a:prstGeom prst="rect">
            <a:avLst/>
          </a:prstGeom>
          <a:noFill/>
          <a:ln w="9525">
            <a:noFill/>
            <a:miter lim="800000"/>
            <a:headEnd/>
            <a:tailEnd/>
          </a:ln>
          <a:effectLst/>
        </p:spPr>
        <p:txBody>
          <a:bodyPr/>
          <a:lstStyle/>
          <a:p>
            <a:pPr marL="187325" indent="-187325"/>
            <a:r>
              <a:rPr lang="en-US" sz="2200" b="1">
                <a:latin typeface="Arial" charset="0"/>
              </a:rPr>
              <a:t>of it – such are the principle which should serve to determine the amount of compensation due for an act contrary to international law.</a:t>
            </a:r>
          </a:p>
          <a:p>
            <a:pPr marL="187325" indent="-187325"/>
            <a:r>
              <a:rPr lang="en-US" sz="2200" b="1">
                <a:latin typeface="Arial" charset="0"/>
              </a:rPr>
              <a:t>Compensation is designed to cover any financially assessable damage including loss of profits insofar as it is established.</a:t>
            </a:r>
          </a:p>
          <a:p>
            <a:pPr marL="187325" indent="-187325"/>
            <a:r>
              <a:rPr lang="en-US" sz="2200" b="1">
                <a:latin typeface="Arial" charset="0"/>
              </a:rPr>
              <a:t>The loss suffered from the claimant is the general standard commonly used in international law in respect of injury to property, including often capital value, loss of profits and expenses.</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egnaposto numero diapositiva 5"/>
          <p:cNvSpPr>
            <a:spLocks noGrp="1"/>
          </p:cNvSpPr>
          <p:nvPr>
            <p:ph type="sldNum" sz="quarter" idx="12"/>
          </p:nvPr>
        </p:nvSpPr>
        <p:spPr/>
        <p:txBody>
          <a:bodyPr/>
          <a:lstStyle/>
          <a:p>
            <a:fld id="{D33A79A2-6B0C-488D-9306-B5C4A79E0562}" type="slidenum">
              <a:rPr lang="en-US"/>
              <a:pPr/>
              <a:t>20</a:t>
            </a:fld>
            <a:endParaRPr lang="en-US"/>
          </a:p>
        </p:txBody>
      </p:sp>
      <p:pic>
        <p:nvPicPr>
          <p:cNvPr id="535554" name="Picture 2" descr="logo ODCEC verona2"/>
          <p:cNvPicPr>
            <a:picLocks noChangeAspect="1" noChangeArrowheads="1"/>
          </p:cNvPicPr>
          <p:nvPr/>
        </p:nvPicPr>
        <p:blipFill>
          <a:blip r:embed="rId2"/>
          <a:srcRect/>
          <a:stretch>
            <a:fillRect/>
          </a:stretch>
        </p:blipFill>
        <p:spPr bwMode="auto">
          <a:xfrm>
            <a:off x="6824663" y="5907088"/>
            <a:ext cx="1512887" cy="760412"/>
          </a:xfrm>
          <a:prstGeom prst="rect">
            <a:avLst/>
          </a:prstGeom>
          <a:noFill/>
          <a:ln w="9525">
            <a:noFill/>
            <a:miter lim="800000"/>
            <a:headEnd/>
            <a:tailEnd/>
          </a:ln>
        </p:spPr>
      </p:pic>
      <p:sp>
        <p:nvSpPr>
          <p:cNvPr id="535555" name="Rectangle 3"/>
          <p:cNvSpPr>
            <a:spLocks noChangeArrowheads="1"/>
          </p:cNvSpPr>
          <p:nvPr/>
        </p:nvSpPr>
        <p:spPr bwMode="auto">
          <a:xfrm>
            <a:off x="1238250" y="333375"/>
            <a:ext cx="7429500" cy="838200"/>
          </a:xfrm>
          <a:prstGeom prst="rect">
            <a:avLst/>
          </a:prstGeom>
          <a:noFill/>
          <a:ln w="9525">
            <a:noFill/>
            <a:miter lim="800000"/>
            <a:headEnd/>
            <a:tailEnd/>
          </a:ln>
          <a:effectLst/>
        </p:spPr>
        <p:txBody>
          <a:bodyPr anchor="ctr"/>
          <a:lstStyle/>
          <a:p>
            <a:pPr algn="ctr">
              <a:spcBef>
                <a:spcPct val="0"/>
              </a:spcBef>
              <a:buFontTx/>
              <a:buNone/>
            </a:pPr>
            <a:r>
              <a:rPr lang="en-US" sz="3200" b="1">
                <a:solidFill>
                  <a:schemeClr val="tx2"/>
                </a:solidFill>
                <a:latin typeface="Arial" charset="0"/>
              </a:rPr>
              <a:t>Evaluation of damages</a:t>
            </a:r>
          </a:p>
        </p:txBody>
      </p:sp>
      <p:pic>
        <p:nvPicPr>
          <p:cNvPr id="535556" name="Picture 4" descr="logo ODCEC verona2"/>
          <p:cNvPicPr>
            <a:picLocks noChangeAspect="1" noChangeArrowheads="1"/>
          </p:cNvPicPr>
          <p:nvPr/>
        </p:nvPicPr>
        <p:blipFill>
          <a:blip r:embed="rId2"/>
          <a:srcRect/>
          <a:stretch>
            <a:fillRect/>
          </a:stretch>
        </p:blipFill>
        <p:spPr bwMode="auto">
          <a:xfrm>
            <a:off x="6824663" y="5907088"/>
            <a:ext cx="1512887" cy="760412"/>
          </a:xfrm>
          <a:prstGeom prst="rect">
            <a:avLst/>
          </a:prstGeom>
          <a:noFill/>
          <a:ln w="9525">
            <a:noFill/>
            <a:miter lim="800000"/>
            <a:headEnd/>
            <a:tailEnd/>
          </a:ln>
        </p:spPr>
      </p:pic>
      <p:sp>
        <p:nvSpPr>
          <p:cNvPr id="535557" name="Line 5"/>
          <p:cNvSpPr>
            <a:spLocks noChangeShapeType="1"/>
          </p:cNvSpPr>
          <p:nvPr/>
        </p:nvSpPr>
        <p:spPr bwMode="auto">
          <a:xfrm>
            <a:off x="776288" y="5734050"/>
            <a:ext cx="8318500" cy="0"/>
          </a:xfrm>
          <a:prstGeom prst="line">
            <a:avLst/>
          </a:prstGeom>
          <a:noFill/>
          <a:ln w="9525">
            <a:solidFill>
              <a:schemeClr val="tx1"/>
            </a:solidFill>
            <a:round/>
            <a:headEnd/>
            <a:tailEnd/>
          </a:ln>
          <a:effectLst/>
        </p:spPr>
        <p:txBody>
          <a:bodyPr/>
          <a:lstStyle/>
          <a:p>
            <a:endParaRPr lang="it-IT"/>
          </a:p>
        </p:txBody>
      </p:sp>
      <p:sp>
        <p:nvSpPr>
          <p:cNvPr id="535558" name="Rectangle 6"/>
          <p:cNvSpPr>
            <a:spLocks noChangeArrowheads="1"/>
          </p:cNvSpPr>
          <p:nvPr/>
        </p:nvSpPr>
        <p:spPr bwMode="auto">
          <a:xfrm>
            <a:off x="2133600" y="6049963"/>
            <a:ext cx="5599113" cy="287337"/>
          </a:xfrm>
          <a:prstGeom prst="rect">
            <a:avLst/>
          </a:prstGeom>
          <a:noFill/>
          <a:ln w="9525">
            <a:noFill/>
            <a:miter lim="800000"/>
            <a:headEnd/>
            <a:tailEnd/>
          </a:ln>
          <a:effectLst/>
        </p:spPr>
        <p:txBody>
          <a:bodyPr/>
          <a:lstStyle/>
          <a:p>
            <a:pPr algn="ctr">
              <a:buFontTx/>
              <a:buNone/>
            </a:pPr>
            <a:r>
              <a:rPr lang="it-IT" sz="1600">
                <a:latin typeface="Helvetica" pitchFamily="34" charset="0"/>
              </a:rPr>
              <a:t>Dr. Marco Rubini</a:t>
            </a:r>
          </a:p>
        </p:txBody>
      </p:sp>
      <p:sp>
        <p:nvSpPr>
          <p:cNvPr id="535559" name="Rectangle 7"/>
          <p:cNvSpPr>
            <a:spLocks noChangeArrowheads="1"/>
          </p:cNvSpPr>
          <p:nvPr/>
        </p:nvSpPr>
        <p:spPr bwMode="auto">
          <a:xfrm>
            <a:off x="1066800" y="1554163"/>
            <a:ext cx="7772400" cy="3886200"/>
          </a:xfrm>
          <a:prstGeom prst="rect">
            <a:avLst/>
          </a:prstGeom>
          <a:noFill/>
          <a:ln w="9525">
            <a:noFill/>
            <a:miter lim="800000"/>
            <a:headEnd/>
            <a:tailEnd/>
          </a:ln>
          <a:effectLst/>
        </p:spPr>
        <p:txBody>
          <a:bodyPr/>
          <a:lstStyle/>
          <a:p>
            <a:pPr marL="187325" indent="-187325"/>
            <a:r>
              <a:rPr lang="en-US" sz="2200" b="1">
                <a:latin typeface="Arial" charset="0"/>
              </a:rPr>
              <a:t>The general concept upon which commercial valuation of asset is based is that of “fair market value”, which reads as follows: the price, expressed in terms of cash equivalents, at which property would change hands between a hypothetical willing and able buyer and a hypothetical willing and able seller, acting at arms length in an open and unrestricted market, when neither is under compulsion to buy or sell and when both have reasonable knowledge of the relevant facts</a:t>
            </a:r>
          </a:p>
          <a:p>
            <a:pPr marL="187325" indent="-187325"/>
            <a:r>
              <a:rPr lang="en-US" sz="2200" b="1">
                <a:latin typeface="Arial" charset="0"/>
              </a:rPr>
              <a:t>In the case of a business asset which is quoted on a public market, it is fairly easy.</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egnaposto numero diapositiva 5"/>
          <p:cNvSpPr>
            <a:spLocks noGrp="1"/>
          </p:cNvSpPr>
          <p:nvPr>
            <p:ph type="sldNum" sz="quarter" idx="12"/>
          </p:nvPr>
        </p:nvSpPr>
        <p:spPr/>
        <p:txBody>
          <a:bodyPr/>
          <a:lstStyle/>
          <a:p>
            <a:fld id="{83EB6808-CC06-4FB1-9A68-386AF39624B4}" type="slidenum">
              <a:rPr lang="en-US"/>
              <a:pPr/>
              <a:t>21</a:t>
            </a:fld>
            <a:endParaRPr lang="en-US"/>
          </a:p>
        </p:txBody>
      </p:sp>
      <p:pic>
        <p:nvPicPr>
          <p:cNvPr id="536578" name="Picture 2" descr="logo ODCEC verona2"/>
          <p:cNvPicPr>
            <a:picLocks noChangeAspect="1" noChangeArrowheads="1"/>
          </p:cNvPicPr>
          <p:nvPr/>
        </p:nvPicPr>
        <p:blipFill>
          <a:blip r:embed="rId2"/>
          <a:srcRect/>
          <a:stretch>
            <a:fillRect/>
          </a:stretch>
        </p:blipFill>
        <p:spPr bwMode="auto">
          <a:xfrm>
            <a:off x="6824663" y="5907088"/>
            <a:ext cx="1512887" cy="760412"/>
          </a:xfrm>
          <a:prstGeom prst="rect">
            <a:avLst/>
          </a:prstGeom>
          <a:noFill/>
          <a:ln w="9525">
            <a:noFill/>
            <a:miter lim="800000"/>
            <a:headEnd/>
            <a:tailEnd/>
          </a:ln>
        </p:spPr>
      </p:pic>
      <p:sp>
        <p:nvSpPr>
          <p:cNvPr id="536579" name="Rectangle 3"/>
          <p:cNvSpPr>
            <a:spLocks noChangeArrowheads="1"/>
          </p:cNvSpPr>
          <p:nvPr/>
        </p:nvSpPr>
        <p:spPr bwMode="auto">
          <a:xfrm>
            <a:off x="1238250" y="333375"/>
            <a:ext cx="7429500" cy="838200"/>
          </a:xfrm>
          <a:prstGeom prst="rect">
            <a:avLst/>
          </a:prstGeom>
          <a:noFill/>
          <a:ln w="9525">
            <a:noFill/>
            <a:miter lim="800000"/>
            <a:headEnd/>
            <a:tailEnd/>
          </a:ln>
          <a:effectLst/>
        </p:spPr>
        <p:txBody>
          <a:bodyPr anchor="ctr"/>
          <a:lstStyle/>
          <a:p>
            <a:pPr algn="ctr">
              <a:spcBef>
                <a:spcPct val="0"/>
              </a:spcBef>
              <a:buFontTx/>
              <a:buNone/>
            </a:pPr>
            <a:r>
              <a:rPr lang="en-US" sz="3200" b="1">
                <a:solidFill>
                  <a:schemeClr val="tx2"/>
                </a:solidFill>
                <a:latin typeface="Arial" charset="0"/>
              </a:rPr>
              <a:t>Evaluation of damages</a:t>
            </a:r>
          </a:p>
        </p:txBody>
      </p:sp>
      <p:pic>
        <p:nvPicPr>
          <p:cNvPr id="536580" name="Picture 4" descr="logo ODCEC verona2"/>
          <p:cNvPicPr>
            <a:picLocks noChangeAspect="1" noChangeArrowheads="1"/>
          </p:cNvPicPr>
          <p:nvPr/>
        </p:nvPicPr>
        <p:blipFill>
          <a:blip r:embed="rId2"/>
          <a:srcRect/>
          <a:stretch>
            <a:fillRect/>
          </a:stretch>
        </p:blipFill>
        <p:spPr bwMode="auto">
          <a:xfrm>
            <a:off x="6824663" y="5907088"/>
            <a:ext cx="1512887" cy="760412"/>
          </a:xfrm>
          <a:prstGeom prst="rect">
            <a:avLst/>
          </a:prstGeom>
          <a:noFill/>
          <a:ln w="9525">
            <a:noFill/>
            <a:miter lim="800000"/>
            <a:headEnd/>
            <a:tailEnd/>
          </a:ln>
        </p:spPr>
      </p:pic>
      <p:sp>
        <p:nvSpPr>
          <p:cNvPr id="536581" name="Line 5"/>
          <p:cNvSpPr>
            <a:spLocks noChangeShapeType="1"/>
          </p:cNvSpPr>
          <p:nvPr/>
        </p:nvSpPr>
        <p:spPr bwMode="auto">
          <a:xfrm>
            <a:off x="776288" y="5734050"/>
            <a:ext cx="8318500" cy="0"/>
          </a:xfrm>
          <a:prstGeom prst="line">
            <a:avLst/>
          </a:prstGeom>
          <a:noFill/>
          <a:ln w="9525">
            <a:solidFill>
              <a:schemeClr val="tx1"/>
            </a:solidFill>
            <a:round/>
            <a:headEnd/>
            <a:tailEnd/>
          </a:ln>
          <a:effectLst/>
        </p:spPr>
        <p:txBody>
          <a:bodyPr/>
          <a:lstStyle/>
          <a:p>
            <a:endParaRPr lang="it-IT"/>
          </a:p>
        </p:txBody>
      </p:sp>
      <p:sp>
        <p:nvSpPr>
          <p:cNvPr id="536582" name="Rectangle 6"/>
          <p:cNvSpPr>
            <a:spLocks noChangeArrowheads="1"/>
          </p:cNvSpPr>
          <p:nvPr/>
        </p:nvSpPr>
        <p:spPr bwMode="auto">
          <a:xfrm>
            <a:off x="2133600" y="6049963"/>
            <a:ext cx="5599113" cy="287337"/>
          </a:xfrm>
          <a:prstGeom prst="rect">
            <a:avLst/>
          </a:prstGeom>
          <a:noFill/>
          <a:ln w="9525">
            <a:noFill/>
            <a:miter lim="800000"/>
            <a:headEnd/>
            <a:tailEnd/>
          </a:ln>
          <a:effectLst/>
        </p:spPr>
        <p:txBody>
          <a:bodyPr/>
          <a:lstStyle/>
          <a:p>
            <a:pPr algn="ctr">
              <a:buFontTx/>
              <a:buNone/>
            </a:pPr>
            <a:r>
              <a:rPr lang="it-IT" sz="1600">
                <a:latin typeface="Helvetica" pitchFamily="34" charset="0"/>
              </a:rPr>
              <a:t>Dr. Marco Rubini</a:t>
            </a:r>
          </a:p>
        </p:txBody>
      </p:sp>
      <p:sp>
        <p:nvSpPr>
          <p:cNvPr id="536583" name="Rectangle 7"/>
          <p:cNvSpPr>
            <a:spLocks noChangeArrowheads="1"/>
          </p:cNvSpPr>
          <p:nvPr/>
        </p:nvSpPr>
        <p:spPr bwMode="auto">
          <a:xfrm>
            <a:off x="1066800" y="1554163"/>
            <a:ext cx="7772400" cy="3886200"/>
          </a:xfrm>
          <a:prstGeom prst="rect">
            <a:avLst/>
          </a:prstGeom>
          <a:noFill/>
          <a:ln w="9525">
            <a:noFill/>
            <a:miter lim="800000"/>
            <a:headEnd/>
            <a:tailEnd/>
          </a:ln>
          <a:effectLst/>
        </p:spPr>
        <p:txBody>
          <a:bodyPr/>
          <a:lstStyle/>
          <a:p>
            <a:pPr marL="187325" indent="-187325"/>
            <a:r>
              <a:rPr lang="en-US" sz="2200" b="1">
                <a:latin typeface="Arial" charset="0"/>
              </a:rPr>
              <a:t>However, when assets are not publicly traded, then 4 ways are generally accepted:</a:t>
            </a:r>
          </a:p>
          <a:p>
            <a:pPr marL="571500" lvl="1" indent="-193675"/>
            <a:r>
              <a:rPr lang="en-US" sz="2200" b="1">
                <a:latin typeface="Arial" charset="0"/>
              </a:rPr>
              <a:t>Replacement cost</a:t>
            </a:r>
          </a:p>
          <a:p>
            <a:pPr marL="571500" lvl="1" indent="-193675"/>
            <a:r>
              <a:rPr lang="en-US" sz="2200" b="1">
                <a:latin typeface="Arial" charset="0"/>
              </a:rPr>
              <a:t>Comparable transactions</a:t>
            </a:r>
          </a:p>
          <a:p>
            <a:pPr marL="571500" lvl="1" indent="-193675"/>
            <a:r>
              <a:rPr lang="en-US" sz="2200" b="1">
                <a:latin typeface="Arial" charset="0"/>
              </a:rPr>
              <a:t>Option approach (evaluation of alternative uses of the asset)</a:t>
            </a:r>
          </a:p>
          <a:p>
            <a:pPr marL="571500" lvl="1" indent="-193675"/>
            <a:r>
              <a:rPr lang="en-US" sz="2200" b="1">
                <a:latin typeface="Arial" charset="0"/>
              </a:rPr>
              <a:t>Discounted cash flow analysis: present value of predicted cash flows discounted at a rate which reflects various categories of risk and uncertainty.</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egnaposto numero diapositiva 5"/>
          <p:cNvSpPr>
            <a:spLocks noGrp="1"/>
          </p:cNvSpPr>
          <p:nvPr>
            <p:ph type="sldNum" sz="quarter" idx="12"/>
          </p:nvPr>
        </p:nvSpPr>
        <p:spPr/>
        <p:txBody>
          <a:bodyPr/>
          <a:lstStyle/>
          <a:p>
            <a:fld id="{B125B985-2FD7-4436-8C27-A0934FE3606F}" type="slidenum">
              <a:rPr lang="en-US"/>
              <a:pPr/>
              <a:t>22</a:t>
            </a:fld>
            <a:endParaRPr lang="en-US"/>
          </a:p>
        </p:txBody>
      </p:sp>
      <p:pic>
        <p:nvPicPr>
          <p:cNvPr id="537602" name="Picture 2" descr="logo ODCEC verona2"/>
          <p:cNvPicPr>
            <a:picLocks noChangeAspect="1" noChangeArrowheads="1"/>
          </p:cNvPicPr>
          <p:nvPr/>
        </p:nvPicPr>
        <p:blipFill>
          <a:blip r:embed="rId2"/>
          <a:srcRect/>
          <a:stretch>
            <a:fillRect/>
          </a:stretch>
        </p:blipFill>
        <p:spPr bwMode="auto">
          <a:xfrm>
            <a:off x="6824663" y="5907088"/>
            <a:ext cx="1512887" cy="760412"/>
          </a:xfrm>
          <a:prstGeom prst="rect">
            <a:avLst/>
          </a:prstGeom>
          <a:noFill/>
          <a:ln w="9525">
            <a:noFill/>
            <a:miter lim="800000"/>
            <a:headEnd/>
            <a:tailEnd/>
          </a:ln>
        </p:spPr>
      </p:pic>
      <p:sp>
        <p:nvSpPr>
          <p:cNvPr id="537603" name="Rectangle 3"/>
          <p:cNvSpPr>
            <a:spLocks noChangeArrowheads="1"/>
          </p:cNvSpPr>
          <p:nvPr/>
        </p:nvSpPr>
        <p:spPr bwMode="auto">
          <a:xfrm>
            <a:off x="1238250" y="333375"/>
            <a:ext cx="7429500" cy="838200"/>
          </a:xfrm>
          <a:prstGeom prst="rect">
            <a:avLst/>
          </a:prstGeom>
          <a:noFill/>
          <a:ln w="9525">
            <a:noFill/>
            <a:miter lim="800000"/>
            <a:headEnd/>
            <a:tailEnd/>
          </a:ln>
          <a:effectLst/>
        </p:spPr>
        <p:txBody>
          <a:bodyPr anchor="ctr"/>
          <a:lstStyle/>
          <a:p>
            <a:pPr algn="ctr">
              <a:spcBef>
                <a:spcPct val="0"/>
              </a:spcBef>
              <a:buFontTx/>
              <a:buNone/>
            </a:pPr>
            <a:r>
              <a:rPr lang="en-US" sz="3200" b="1">
                <a:solidFill>
                  <a:schemeClr val="tx2"/>
                </a:solidFill>
                <a:latin typeface="Arial" charset="0"/>
              </a:rPr>
              <a:t>Evaluation of damages</a:t>
            </a:r>
          </a:p>
        </p:txBody>
      </p:sp>
      <p:pic>
        <p:nvPicPr>
          <p:cNvPr id="537604" name="Picture 4" descr="logo ODCEC verona2"/>
          <p:cNvPicPr>
            <a:picLocks noChangeAspect="1" noChangeArrowheads="1"/>
          </p:cNvPicPr>
          <p:nvPr/>
        </p:nvPicPr>
        <p:blipFill>
          <a:blip r:embed="rId2"/>
          <a:srcRect/>
          <a:stretch>
            <a:fillRect/>
          </a:stretch>
        </p:blipFill>
        <p:spPr bwMode="auto">
          <a:xfrm>
            <a:off x="6824663" y="5907088"/>
            <a:ext cx="1512887" cy="760412"/>
          </a:xfrm>
          <a:prstGeom prst="rect">
            <a:avLst/>
          </a:prstGeom>
          <a:noFill/>
          <a:ln w="9525">
            <a:noFill/>
            <a:miter lim="800000"/>
            <a:headEnd/>
            <a:tailEnd/>
          </a:ln>
        </p:spPr>
      </p:pic>
      <p:sp>
        <p:nvSpPr>
          <p:cNvPr id="537605" name="Line 5"/>
          <p:cNvSpPr>
            <a:spLocks noChangeShapeType="1"/>
          </p:cNvSpPr>
          <p:nvPr/>
        </p:nvSpPr>
        <p:spPr bwMode="auto">
          <a:xfrm>
            <a:off x="776288" y="5734050"/>
            <a:ext cx="8318500" cy="0"/>
          </a:xfrm>
          <a:prstGeom prst="line">
            <a:avLst/>
          </a:prstGeom>
          <a:noFill/>
          <a:ln w="9525">
            <a:solidFill>
              <a:schemeClr val="tx1"/>
            </a:solidFill>
            <a:round/>
            <a:headEnd/>
            <a:tailEnd/>
          </a:ln>
          <a:effectLst/>
        </p:spPr>
        <p:txBody>
          <a:bodyPr/>
          <a:lstStyle/>
          <a:p>
            <a:endParaRPr lang="it-IT"/>
          </a:p>
        </p:txBody>
      </p:sp>
      <p:sp>
        <p:nvSpPr>
          <p:cNvPr id="537606" name="Rectangle 6"/>
          <p:cNvSpPr>
            <a:spLocks noChangeArrowheads="1"/>
          </p:cNvSpPr>
          <p:nvPr/>
        </p:nvSpPr>
        <p:spPr bwMode="auto">
          <a:xfrm>
            <a:off x="2133600" y="6049963"/>
            <a:ext cx="5599113" cy="287337"/>
          </a:xfrm>
          <a:prstGeom prst="rect">
            <a:avLst/>
          </a:prstGeom>
          <a:noFill/>
          <a:ln w="9525">
            <a:noFill/>
            <a:miter lim="800000"/>
            <a:headEnd/>
            <a:tailEnd/>
          </a:ln>
          <a:effectLst/>
        </p:spPr>
        <p:txBody>
          <a:bodyPr/>
          <a:lstStyle/>
          <a:p>
            <a:pPr algn="ctr">
              <a:buFontTx/>
              <a:buNone/>
            </a:pPr>
            <a:r>
              <a:rPr lang="it-IT" sz="1600">
                <a:latin typeface="Helvetica" pitchFamily="34" charset="0"/>
              </a:rPr>
              <a:t>Dr. Marco Rubini</a:t>
            </a:r>
          </a:p>
        </p:txBody>
      </p:sp>
      <p:sp>
        <p:nvSpPr>
          <p:cNvPr id="537607" name="Rectangle 7"/>
          <p:cNvSpPr>
            <a:spLocks noChangeArrowheads="1"/>
          </p:cNvSpPr>
          <p:nvPr/>
        </p:nvSpPr>
        <p:spPr bwMode="auto">
          <a:xfrm>
            <a:off x="1066800" y="1554163"/>
            <a:ext cx="7772400" cy="3886200"/>
          </a:xfrm>
          <a:prstGeom prst="rect">
            <a:avLst/>
          </a:prstGeom>
          <a:noFill/>
          <a:ln w="9525">
            <a:noFill/>
            <a:miter lim="800000"/>
            <a:headEnd/>
            <a:tailEnd/>
          </a:ln>
          <a:effectLst/>
        </p:spPr>
        <p:txBody>
          <a:bodyPr/>
          <a:lstStyle/>
          <a:p>
            <a:pPr marL="187325" indent="-187325"/>
            <a:r>
              <a:rPr lang="en-US" sz="2200" b="1">
                <a:latin typeface="Arial" charset="0"/>
              </a:rPr>
              <a:t>Discounted cash flow:</a:t>
            </a:r>
          </a:p>
          <a:p>
            <a:pPr marL="571500" lvl="1" indent="-193675"/>
            <a:r>
              <a:rPr lang="en-US" sz="2200" b="1">
                <a:latin typeface="Arial" charset="0"/>
              </a:rPr>
              <a:t>Build credibility in your b. plan. A b.p. must be:</a:t>
            </a:r>
          </a:p>
          <a:p>
            <a:pPr marL="1182688" lvl="2" indent="-228600"/>
            <a:r>
              <a:rPr lang="en-US" sz="2200" b="1">
                <a:latin typeface="Arial" charset="0"/>
              </a:rPr>
              <a:t>clear</a:t>
            </a:r>
          </a:p>
          <a:p>
            <a:pPr marL="1182688" lvl="2" indent="-228600"/>
            <a:r>
              <a:rPr lang="en-US" sz="2200" b="1">
                <a:latin typeface="Arial" charset="0"/>
              </a:rPr>
              <a:t>complete</a:t>
            </a:r>
          </a:p>
          <a:p>
            <a:pPr marL="1182688" lvl="2" indent="-228600"/>
            <a:r>
              <a:rPr lang="en-US" sz="2200" b="1">
                <a:latin typeface="Arial" charset="0"/>
              </a:rPr>
              <a:t>reliable</a:t>
            </a:r>
          </a:p>
          <a:p>
            <a:pPr marL="1182688" lvl="2" indent="-228600"/>
            <a:r>
              <a:rPr lang="en-US" sz="2200" b="1">
                <a:latin typeface="Arial" charset="0"/>
              </a:rPr>
              <a:t>neutral</a:t>
            </a:r>
          </a:p>
          <a:p>
            <a:pPr marL="1182688" lvl="2" indent="-228600"/>
            <a:r>
              <a:rPr lang="en-US" sz="2200" b="1">
                <a:latin typeface="Arial" charset="0"/>
              </a:rPr>
              <a:t>transparent</a:t>
            </a:r>
          </a:p>
          <a:p>
            <a:pPr marL="1182688" lvl="2" indent="-228600"/>
            <a:r>
              <a:rPr lang="en-US" sz="2200" b="1">
                <a:latin typeface="Arial" charset="0"/>
              </a:rPr>
              <a:t>conservative / prudence</a:t>
            </a:r>
          </a:p>
          <a:p>
            <a:pPr marL="571500" lvl="1" indent="-193675"/>
            <a:r>
              <a:rPr lang="en-US" sz="2200" b="1">
                <a:latin typeface="Arial" charset="0"/>
              </a:rPr>
              <a:t>Consider an assessment by a third party</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egnaposto numero diapositiva 5"/>
          <p:cNvSpPr>
            <a:spLocks noGrp="1"/>
          </p:cNvSpPr>
          <p:nvPr>
            <p:ph type="sldNum" sz="quarter" idx="12"/>
          </p:nvPr>
        </p:nvSpPr>
        <p:spPr/>
        <p:txBody>
          <a:bodyPr/>
          <a:lstStyle/>
          <a:p>
            <a:fld id="{F343FCE2-F487-4FD9-8F8A-82F68ABB87A2}" type="slidenum">
              <a:rPr lang="en-US"/>
              <a:pPr/>
              <a:t>23</a:t>
            </a:fld>
            <a:endParaRPr lang="en-US"/>
          </a:p>
        </p:txBody>
      </p:sp>
      <p:pic>
        <p:nvPicPr>
          <p:cNvPr id="538626" name="Picture 2" descr="logo ODCEC verona2"/>
          <p:cNvPicPr>
            <a:picLocks noChangeAspect="1" noChangeArrowheads="1"/>
          </p:cNvPicPr>
          <p:nvPr/>
        </p:nvPicPr>
        <p:blipFill>
          <a:blip r:embed="rId2"/>
          <a:srcRect/>
          <a:stretch>
            <a:fillRect/>
          </a:stretch>
        </p:blipFill>
        <p:spPr bwMode="auto">
          <a:xfrm>
            <a:off x="6824663" y="5907088"/>
            <a:ext cx="1512887" cy="760412"/>
          </a:xfrm>
          <a:prstGeom prst="rect">
            <a:avLst/>
          </a:prstGeom>
          <a:noFill/>
          <a:ln w="9525">
            <a:noFill/>
            <a:miter lim="800000"/>
            <a:headEnd/>
            <a:tailEnd/>
          </a:ln>
        </p:spPr>
      </p:pic>
      <p:sp>
        <p:nvSpPr>
          <p:cNvPr id="538627" name="Rectangle 3"/>
          <p:cNvSpPr>
            <a:spLocks noChangeArrowheads="1"/>
          </p:cNvSpPr>
          <p:nvPr/>
        </p:nvSpPr>
        <p:spPr bwMode="auto">
          <a:xfrm>
            <a:off x="1238250" y="333375"/>
            <a:ext cx="7429500" cy="838200"/>
          </a:xfrm>
          <a:prstGeom prst="rect">
            <a:avLst/>
          </a:prstGeom>
          <a:noFill/>
          <a:ln w="9525">
            <a:noFill/>
            <a:miter lim="800000"/>
            <a:headEnd/>
            <a:tailEnd/>
          </a:ln>
          <a:effectLst/>
        </p:spPr>
        <p:txBody>
          <a:bodyPr anchor="ctr"/>
          <a:lstStyle/>
          <a:p>
            <a:pPr algn="ctr">
              <a:spcBef>
                <a:spcPct val="0"/>
              </a:spcBef>
              <a:buFontTx/>
              <a:buNone/>
            </a:pPr>
            <a:r>
              <a:rPr lang="en-US" sz="3200" b="1">
                <a:solidFill>
                  <a:schemeClr val="tx2"/>
                </a:solidFill>
                <a:latin typeface="Arial" charset="0"/>
              </a:rPr>
              <a:t>Evaluation of damages</a:t>
            </a:r>
          </a:p>
        </p:txBody>
      </p:sp>
      <p:pic>
        <p:nvPicPr>
          <p:cNvPr id="538628" name="Picture 4" descr="logo ODCEC verona2"/>
          <p:cNvPicPr>
            <a:picLocks noChangeAspect="1" noChangeArrowheads="1"/>
          </p:cNvPicPr>
          <p:nvPr/>
        </p:nvPicPr>
        <p:blipFill>
          <a:blip r:embed="rId2"/>
          <a:srcRect/>
          <a:stretch>
            <a:fillRect/>
          </a:stretch>
        </p:blipFill>
        <p:spPr bwMode="auto">
          <a:xfrm>
            <a:off x="6824663" y="5907088"/>
            <a:ext cx="1512887" cy="760412"/>
          </a:xfrm>
          <a:prstGeom prst="rect">
            <a:avLst/>
          </a:prstGeom>
          <a:noFill/>
          <a:ln w="9525">
            <a:noFill/>
            <a:miter lim="800000"/>
            <a:headEnd/>
            <a:tailEnd/>
          </a:ln>
        </p:spPr>
      </p:pic>
      <p:sp>
        <p:nvSpPr>
          <p:cNvPr id="538629" name="Line 5"/>
          <p:cNvSpPr>
            <a:spLocks noChangeShapeType="1"/>
          </p:cNvSpPr>
          <p:nvPr/>
        </p:nvSpPr>
        <p:spPr bwMode="auto">
          <a:xfrm>
            <a:off x="776288" y="5734050"/>
            <a:ext cx="8318500" cy="0"/>
          </a:xfrm>
          <a:prstGeom prst="line">
            <a:avLst/>
          </a:prstGeom>
          <a:noFill/>
          <a:ln w="9525">
            <a:solidFill>
              <a:schemeClr val="tx1"/>
            </a:solidFill>
            <a:round/>
            <a:headEnd/>
            <a:tailEnd/>
          </a:ln>
          <a:effectLst/>
        </p:spPr>
        <p:txBody>
          <a:bodyPr/>
          <a:lstStyle/>
          <a:p>
            <a:endParaRPr lang="it-IT"/>
          </a:p>
        </p:txBody>
      </p:sp>
      <p:sp>
        <p:nvSpPr>
          <p:cNvPr id="538630" name="Rectangle 6"/>
          <p:cNvSpPr>
            <a:spLocks noChangeArrowheads="1"/>
          </p:cNvSpPr>
          <p:nvPr/>
        </p:nvSpPr>
        <p:spPr bwMode="auto">
          <a:xfrm>
            <a:off x="2133600" y="6049963"/>
            <a:ext cx="5599113" cy="287337"/>
          </a:xfrm>
          <a:prstGeom prst="rect">
            <a:avLst/>
          </a:prstGeom>
          <a:noFill/>
          <a:ln w="9525">
            <a:noFill/>
            <a:miter lim="800000"/>
            <a:headEnd/>
            <a:tailEnd/>
          </a:ln>
          <a:effectLst/>
        </p:spPr>
        <p:txBody>
          <a:bodyPr/>
          <a:lstStyle/>
          <a:p>
            <a:pPr algn="ctr">
              <a:buFontTx/>
              <a:buNone/>
            </a:pPr>
            <a:r>
              <a:rPr lang="it-IT" sz="1600">
                <a:latin typeface="Helvetica" pitchFamily="34" charset="0"/>
              </a:rPr>
              <a:t>Dr. Marco Rubini</a:t>
            </a:r>
          </a:p>
        </p:txBody>
      </p:sp>
      <p:sp>
        <p:nvSpPr>
          <p:cNvPr id="538631" name="Rectangle 7"/>
          <p:cNvSpPr>
            <a:spLocks noChangeArrowheads="1"/>
          </p:cNvSpPr>
          <p:nvPr/>
        </p:nvSpPr>
        <p:spPr bwMode="auto">
          <a:xfrm>
            <a:off x="1066800" y="1554163"/>
            <a:ext cx="7772400" cy="3886200"/>
          </a:xfrm>
          <a:prstGeom prst="rect">
            <a:avLst/>
          </a:prstGeom>
          <a:noFill/>
          <a:ln w="9525">
            <a:noFill/>
            <a:miter lim="800000"/>
            <a:headEnd/>
            <a:tailEnd/>
          </a:ln>
          <a:effectLst/>
        </p:spPr>
        <p:txBody>
          <a:bodyPr/>
          <a:lstStyle/>
          <a:p>
            <a:pPr marL="187325" indent="-187325"/>
            <a:r>
              <a:rPr lang="en-US" sz="2200" b="1">
                <a:latin typeface="Arial" charset="0"/>
              </a:rPr>
              <a:t>Discounted cash flow:</a:t>
            </a:r>
          </a:p>
          <a:p>
            <a:pPr marL="571500" lvl="1" indent="-193675"/>
            <a:r>
              <a:rPr lang="en-US" sz="2200" b="1">
                <a:latin typeface="Arial" charset="0"/>
              </a:rPr>
              <a:t>Consider an assessment by a third party.</a:t>
            </a:r>
          </a:p>
          <a:p>
            <a:pPr marL="571500" lvl="1" indent="-193675"/>
            <a:r>
              <a:rPr lang="en-US" sz="2200" b="1">
                <a:latin typeface="Arial" charset="0"/>
              </a:rPr>
              <a:t>Be ready for a litigation;</a:t>
            </a:r>
          </a:p>
          <a:p>
            <a:pPr marL="571500" lvl="1" indent="-193675"/>
            <a:r>
              <a:rPr lang="en-US" sz="2200" b="1">
                <a:latin typeface="Arial" charset="0"/>
              </a:rPr>
              <a:t>Improve accounting / reporting</a:t>
            </a:r>
          </a:p>
          <a:p>
            <a:pPr marL="571500" lvl="1" indent="-193675"/>
            <a:r>
              <a:rPr lang="en-US" sz="2200" b="1">
                <a:latin typeface="Arial" charset="0"/>
              </a:rPr>
              <a:t>Have your b. plan reviewed / re-assessed every year;</a:t>
            </a:r>
          </a:p>
          <a:p>
            <a:pPr marL="571500" lvl="1" indent="-193675"/>
            <a:r>
              <a:rPr lang="en-US" sz="2200" b="1">
                <a:latin typeface="Arial" charset="0"/>
              </a:rPr>
              <a:t>Have an assessment of replacement cost every year (also for insurance purposes);</a:t>
            </a:r>
          </a:p>
          <a:p>
            <a:pPr marL="571500" lvl="1" indent="-193675"/>
            <a:r>
              <a:rPr lang="en-US" sz="2200" b="1">
                <a:latin typeface="Arial" charset="0"/>
              </a:rPr>
              <a:t>Get ready to react immediately.</a:t>
            </a:r>
          </a:p>
          <a:p>
            <a:pPr marL="571500" lvl="1" indent="-193675"/>
            <a:endParaRPr lang="en-US" sz="2200" b="1">
              <a:latin typeface="Arial" charset="0"/>
            </a:endParaRPr>
          </a:p>
          <a:p>
            <a:pPr marL="571500" lvl="1" indent="-193675"/>
            <a:endParaRPr lang="en-US" sz="2200" b="1">
              <a:latin typeface="Arial" charset="0"/>
            </a:endParaRPr>
          </a:p>
        </p:txBody>
      </p:sp>
    </p:spTree>
  </p:cSld>
  <p:clrMapOvr>
    <a:masterClrMapping/>
  </p:clrMapOvr>
</p:sld>
</file>

<file path=ppt/theme/theme1.xml><?xml version="1.0" encoding="utf-8"?>
<a:theme xmlns:a="http://schemas.openxmlformats.org/drawingml/2006/main" name="Between Centuries - Print">
  <a:themeElements>
    <a:clrScheme name="Between Centuries - Print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Between Centuries - Print">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1143000" marR="0" indent="-228600" algn="l" defTabSz="914400" rtl="0" eaLnBrk="0" fontAlgn="base" latinLnBrk="0" hangingPunct="0">
          <a:lnSpc>
            <a:spcPct val="100000"/>
          </a:lnSpc>
          <a:spcBef>
            <a:spcPct val="20000"/>
          </a:spcBef>
          <a:spcAft>
            <a:spcPct val="0"/>
          </a:spcAft>
          <a:buClrTx/>
          <a:buSzTx/>
          <a:buFontTx/>
          <a:buChar char="•"/>
          <a:tabLst/>
          <a:defRPr kumimoji="0" lang="en-US" sz="28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1143000" marR="0" indent="-228600" algn="l" defTabSz="914400" rtl="0" eaLnBrk="0" fontAlgn="base" latinLnBrk="0" hangingPunct="0">
          <a:lnSpc>
            <a:spcPct val="100000"/>
          </a:lnSpc>
          <a:spcBef>
            <a:spcPct val="20000"/>
          </a:spcBef>
          <a:spcAft>
            <a:spcPct val="0"/>
          </a:spcAft>
          <a:buClrTx/>
          <a:buSzTx/>
          <a:buFontTx/>
          <a:buChar char="•"/>
          <a:tabLst/>
          <a:defRPr kumimoji="0" lang="en-US" sz="28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Between Centuries - Print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etween Centuries - Print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Between Centuries - Print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etween Centuries - Print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etween Centuries - Print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etween Centuries - Print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Between Centuries - Print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C:\WINDOWS\Application Data\Microsoft\Modelli\OfficeReady\Millennium\Between Centuries - Print.pot</Template>
  <TotalTime>5668</TotalTime>
  <Words>1546</Words>
  <Application>Microsoft PowerPoint</Application>
  <PresentationFormat>A4 (21x29,7 cm)</PresentationFormat>
  <Paragraphs>180</Paragraphs>
  <Slides>23</Slides>
  <Notes>2</Notes>
  <HiddenSlides>0</HiddenSlides>
  <MMClips>0</MMClips>
  <ScaleCrop>false</ScaleCrop>
  <HeadingPairs>
    <vt:vector size="6" baseType="variant">
      <vt:variant>
        <vt:lpstr>Caratteri utilizzati</vt:lpstr>
      </vt:variant>
      <vt:variant>
        <vt:i4>3</vt:i4>
      </vt:variant>
      <vt:variant>
        <vt:lpstr>Modello struttura</vt:lpstr>
      </vt:variant>
      <vt:variant>
        <vt:i4>1</vt:i4>
      </vt:variant>
      <vt:variant>
        <vt:lpstr>Titoli diapositive</vt:lpstr>
      </vt:variant>
      <vt:variant>
        <vt:i4>23</vt:i4>
      </vt:variant>
    </vt:vector>
  </HeadingPairs>
  <TitlesOfParts>
    <vt:vector size="27" baseType="lpstr">
      <vt:lpstr>Times New Roman</vt:lpstr>
      <vt:lpstr>Helvetica</vt:lpstr>
      <vt:lpstr>Arial</vt:lpstr>
      <vt:lpstr>Between Centuries - Print</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vector>
  </TitlesOfParts>
  <Manager/>
  <Company>Studio Rubini &amp; Partners</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Presentazione di PowerPoint</dc:title>
  <dc:subject/>
  <dc:creator>Marco Rubini</dc:creator>
  <cp:keywords/>
  <cp:lastModifiedBy>rubini marco</cp:lastModifiedBy>
  <cp:revision>334</cp:revision>
  <dcterms:created xsi:type="dcterms:W3CDTF">2001-02-15T21:18:44Z</dcterms:created>
  <dcterms:modified xsi:type="dcterms:W3CDTF">2013-07-01T13:57:18Z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emplate">
    <vt:lpwstr>Between Centuries</vt:lpwstr>
  </property>
  <property fmtid="{D5CDD505-2E9C-101B-9397-08002B2CF9AE}" pid="3" name="Style">
    <vt:lpwstr>Print</vt:lpwstr>
  </property>
  <property fmtid="{D5CDD505-2E9C-101B-9397-08002B2CF9AE}" pid="4" name="Folder">
    <vt:lpwstr>Millennium</vt:lpwstr>
  </property>
</Properties>
</file>